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604" r:id="rId3"/>
    <p:sldId id="480" r:id="rId4"/>
    <p:sldId id="481" r:id="rId5"/>
    <p:sldId id="482" r:id="rId6"/>
    <p:sldId id="476" r:id="rId7"/>
    <p:sldId id="611" r:id="rId8"/>
    <p:sldId id="574" r:id="rId9"/>
    <p:sldId id="575" r:id="rId10"/>
    <p:sldId id="612" r:id="rId11"/>
    <p:sldId id="696" r:id="rId12"/>
    <p:sldId id="698" r:id="rId13"/>
    <p:sldId id="697" r:id="rId14"/>
    <p:sldId id="699" r:id="rId15"/>
    <p:sldId id="279" r:id="rId16"/>
    <p:sldId id="478" r:id="rId17"/>
    <p:sldId id="291" r:id="rId18"/>
    <p:sldId id="525" r:id="rId19"/>
    <p:sldId id="256" r:id="rId20"/>
    <p:sldId id="257" r:id="rId21"/>
    <p:sldId id="258" r:id="rId22"/>
    <p:sldId id="259" r:id="rId23"/>
    <p:sldId id="260" r:id="rId24"/>
    <p:sldId id="261" r:id="rId25"/>
    <p:sldId id="262" r:id="rId26"/>
    <p:sldId id="263" r:id="rId27"/>
    <p:sldId id="264" r:id="rId28"/>
    <p:sldId id="265" r:id="rId29"/>
    <p:sldId id="268" r:id="rId30"/>
    <p:sldId id="308" r:id="rId31"/>
    <p:sldId id="266" r:id="rId32"/>
    <p:sldId id="267" r:id="rId33"/>
    <p:sldId id="280" r:id="rId34"/>
    <p:sldId id="359" r:id="rId35"/>
    <p:sldId id="309" r:id="rId36"/>
    <p:sldId id="269" r:id="rId37"/>
    <p:sldId id="329" r:id="rId38"/>
    <p:sldId id="328" r:id="rId39"/>
    <p:sldId id="331" r:id="rId40"/>
    <p:sldId id="332" r:id="rId41"/>
    <p:sldId id="330" r:id="rId42"/>
    <p:sldId id="333" r:id="rId43"/>
    <p:sldId id="302" r:id="rId44"/>
    <p:sldId id="334" r:id="rId45"/>
    <p:sldId id="310" r:id="rId46"/>
    <p:sldId id="270" r:id="rId47"/>
    <p:sldId id="314" r:id="rId48"/>
    <p:sldId id="315" r:id="rId49"/>
    <p:sldId id="360" r:id="rId50"/>
    <p:sldId id="299" r:id="rId51"/>
    <p:sldId id="300" r:id="rId52"/>
    <p:sldId id="361" r:id="rId53"/>
    <p:sldId id="311" r:id="rId54"/>
    <p:sldId id="303" r:id="rId55"/>
    <p:sldId id="304" r:id="rId56"/>
    <p:sldId id="272" r:id="rId57"/>
    <p:sldId id="316" r:id="rId58"/>
    <p:sldId id="273" r:id="rId59"/>
    <p:sldId id="305" r:id="rId60"/>
    <p:sldId id="306" r:id="rId61"/>
    <p:sldId id="274" r:id="rId62"/>
    <p:sldId id="275" r:id="rId63"/>
    <p:sldId id="283" r:id="rId64"/>
    <p:sldId id="284" r:id="rId65"/>
    <p:sldId id="345" r:id="rId66"/>
    <p:sldId id="287" r:id="rId67"/>
    <p:sldId id="288" r:id="rId68"/>
    <p:sldId id="362" r:id="rId69"/>
    <p:sldId id="580" r:id="rId70"/>
    <p:sldId id="581" r:id="rId71"/>
    <p:sldId id="582" r:id="rId72"/>
    <p:sldId id="583" r:id="rId73"/>
    <p:sldId id="584" r:id="rId74"/>
    <p:sldId id="613" r:id="rId75"/>
    <p:sldId id="346" r:id="rId76"/>
    <p:sldId id="320" r:id="rId77"/>
    <p:sldId id="321" r:id="rId78"/>
    <p:sldId id="347" r:id="rId79"/>
    <p:sldId id="348" r:id="rId80"/>
    <p:sldId id="349" r:id="rId81"/>
    <p:sldId id="350" r:id="rId82"/>
    <p:sldId id="351" r:id="rId83"/>
    <p:sldId id="352" r:id="rId84"/>
    <p:sldId id="353" r:id="rId85"/>
    <p:sldId id="354" r:id="rId86"/>
    <p:sldId id="355" r:id="rId87"/>
    <p:sldId id="356" r:id="rId88"/>
    <p:sldId id="357" r:id="rId89"/>
    <p:sldId id="312" r:id="rId90"/>
    <p:sldId id="307" r:id="rId91"/>
    <p:sldId id="289" r:id="rId92"/>
    <p:sldId id="290" r:id="rId93"/>
    <p:sldId id="322" r:id="rId94"/>
    <p:sldId id="292" r:id="rId95"/>
    <p:sldId id="293" r:id="rId96"/>
    <p:sldId id="317" r:id="rId97"/>
    <p:sldId id="318" r:id="rId98"/>
    <p:sldId id="319" r:id="rId99"/>
    <p:sldId id="323" r:id="rId100"/>
    <p:sldId id="363" r:id="rId101"/>
    <p:sldId id="295" r:id="rId102"/>
    <p:sldId id="296" r:id="rId103"/>
    <p:sldId id="364" r:id="rId104"/>
    <p:sldId id="324" r:id="rId105"/>
    <p:sldId id="327" r:id="rId106"/>
    <p:sldId id="579" r:id="rId107"/>
    <p:sldId id="606" r:id="rId108"/>
    <p:sldId id="442" r:id="rId109"/>
    <p:sldId id="394" r:id="rId110"/>
    <p:sldId id="399" r:id="rId111"/>
    <p:sldId id="400" r:id="rId112"/>
    <p:sldId id="401" r:id="rId113"/>
    <p:sldId id="402" r:id="rId114"/>
    <p:sldId id="403" r:id="rId115"/>
    <p:sldId id="404" r:id="rId116"/>
    <p:sldId id="393" r:id="rId117"/>
    <p:sldId id="412" r:id="rId118"/>
    <p:sldId id="395" r:id="rId119"/>
    <p:sldId id="405" r:id="rId120"/>
    <p:sldId id="406" r:id="rId121"/>
    <p:sldId id="407" r:id="rId122"/>
    <p:sldId id="408" r:id="rId123"/>
    <p:sldId id="396" r:id="rId124"/>
    <p:sldId id="397" r:id="rId125"/>
    <p:sldId id="409" r:id="rId126"/>
    <p:sldId id="410" r:id="rId127"/>
    <p:sldId id="411" r:id="rId128"/>
    <p:sldId id="398" r:id="rId129"/>
    <p:sldId id="437" r:id="rId130"/>
    <p:sldId id="445" r:id="rId131"/>
    <p:sldId id="413" r:id="rId132"/>
    <p:sldId id="452" r:id="rId133"/>
    <p:sldId id="453" r:id="rId134"/>
    <p:sldId id="415" r:id="rId135"/>
    <p:sldId id="444" r:id="rId136"/>
    <p:sldId id="454" r:id="rId137"/>
    <p:sldId id="416" r:id="rId138"/>
    <p:sldId id="446" r:id="rId139"/>
    <p:sldId id="417" r:id="rId140"/>
    <p:sldId id="448" r:id="rId141"/>
    <p:sldId id="418" r:id="rId142"/>
    <p:sldId id="447" r:id="rId143"/>
    <p:sldId id="419" r:id="rId144"/>
    <p:sldId id="449" r:id="rId145"/>
    <p:sldId id="420" r:id="rId146"/>
    <p:sldId id="450" r:id="rId147"/>
    <p:sldId id="421" r:id="rId148"/>
    <p:sldId id="451" r:id="rId149"/>
    <p:sldId id="456" r:id="rId150"/>
    <p:sldId id="422" r:id="rId151"/>
    <p:sldId id="457" r:id="rId152"/>
    <p:sldId id="455" r:id="rId153"/>
    <p:sldId id="423" r:id="rId154"/>
    <p:sldId id="424" r:id="rId155"/>
    <p:sldId id="458" r:id="rId156"/>
    <p:sldId id="573" r:id="rId157"/>
    <p:sldId id="425" r:id="rId158"/>
    <p:sldId id="426" r:id="rId159"/>
    <p:sldId id="459" r:id="rId160"/>
    <p:sldId id="427" r:id="rId161"/>
    <p:sldId id="460" r:id="rId162"/>
    <p:sldId id="461" r:id="rId163"/>
    <p:sldId id="428" r:id="rId164"/>
    <p:sldId id="462" r:id="rId165"/>
    <p:sldId id="429" r:id="rId166"/>
    <p:sldId id="463" r:id="rId167"/>
    <p:sldId id="464" r:id="rId168"/>
    <p:sldId id="430" r:id="rId169"/>
    <p:sldId id="465" r:id="rId170"/>
    <p:sldId id="431" r:id="rId171"/>
    <p:sldId id="466" r:id="rId172"/>
    <p:sldId id="432" r:id="rId173"/>
    <p:sldId id="467" r:id="rId174"/>
    <p:sldId id="468" r:id="rId175"/>
    <p:sldId id="616" r:id="rId176"/>
    <p:sldId id="617" r:id="rId177"/>
    <p:sldId id="433" r:id="rId178"/>
    <p:sldId id="469" r:id="rId179"/>
    <p:sldId id="470" r:id="rId180"/>
    <p:sldId id="434" r:id="rId181"/>
    <p:sldId id="471" r:id="rId182"/>
    <p:sldId id="435" r:id="rId183"/>
    <p:sldId id="472" r:id="rId184"/>
    <p:sldId id="436" r:id="rId185"/>
    <p:sldId id="473" r:id="rId186"/>
    <p:sldId id="474" r:id="rId187"/>
    <p:sldId id="475" r:id="rId188"/>
    <p:sldId id="607" r:id="rId189"/>
    <p:sldId id="519" r:id="rId190"/>
    <p:sldId id="484" r:id="rId191"/>
    <p:sldId id="486" r:id="rId192"/>
    <p:sldId id="517" r:id="rId193"/>
    <p:sldId id="520" r:id="rId194"/>
    <p:sldId id="485" r:id="rId195"/>
    <p:sldId id="487" r:id="rId196"/>
    <p:sldId id="488" r:id="rId197"/>
    <p:sldId id="489" r:id="rId198"/>
    <p:sldId id="490" r:id="rId199"/>
    <p:sldId id="491" r:id="rId200"/>
    <p:sldId id="492" r:id="rId201"/>
    <p:sldId id="493" r:id="rId202"/>
    <p:sldId id="494" r:id="rId203"/>
    <p:sldId id="615" r:id="rId204"/>
    <p:sldId id="614" r:id="rId205"/>
    <p:sldId id="495" r:id="rId206"/>
    <p:sldId id="496" r:id="rId207"/>
    <p:sldId id="497" r:id="rId208"/>
    <p:sldId id="585" r:id="rId209"/>
    <p:sldId id="602" r:id="rId210"/>
    <p:sldId id="586" r:id="rId211"/>
    <p:sldId id="588" r:id="rId212"/>
    <p:sldId id="587" r:id="rId213"/>
    <p:sldId id="589" r:id="rId214"/>
    <p:sldId id="590" r:id="rId215"/>
    <p:sldId id="518" r:id="rId216"/>
    <p:sldId id="521" r:id="rId217"/>
    <p:sldId id="441" r:id="rId218"/>
    <p:sldId id="608" r:id="rId219"/>
    <p:sldId id="700" r:id="rId2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25" autoAdjust="0"/>
    <p:restoredTop sz="94660"/>
  </p:normalViewPr>
  <p:slideViewPr>
    <p:cSldViewPr snapToGrid="0">
      <p:cViewPr varScale="1">
        <p:scale>
          <a:sx n="59" d="100"/>
          <a:sy n="59" d="100"/>
        </p:scale>
        <p:origin x="588" y="78"/>
      </p:cViewPr>
      <p:guideLst/>
    </p:cSldViewPr>
  </p:slideViewPr>
  <p:notesTextViewPr>
    <p:cViewPr>
      <p:scale>
        <a:sx n="1" d="1"/>
        <a:sy n="1" d="1"/>
      </p:scale>
      <p:origin x="0" y="0"/>
    </p:cViewPr>
  </p:notesTextViewPr>
  <p:sorterViewPr>
    <p:cViewPr>
      <p:scale>
        <a:sx n="100" d="100"/>
        <a:sy n="100" d="100"/>
      </p:scale>
      <p:origin x="0" y="-1383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201070-50D3-44CD-B022-5297B9DF378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115968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01070-50D3-44CD-B022-5297B9DF378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116878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01070-50D3-44CD-B022-5297B9DF378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135327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01070-50D3-44CD-B022-5297B9DF378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291642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201070-50D3-44CD-B022-5297B9DF378C}"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349567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01070-50D3-44CD-B022-5297B9DF378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146824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01070-50D3-44CD-B022-5297B9DF378C}"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79915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01070-50D3-44CD-B022-5297B9DF378C}" type="datetimeFigureOut">
              <a:rPr lang="en-US" smtClean="0"/>
              <a:t>10/18/2017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30868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01070-50D3-44CD-B022-5297B9DF378C}" type="datetimeFigureOut">
              <a:rPr lang="en-US" smtClean="0"/>
              <a:t>10/18/2017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317932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201070-50D3-44CD-B022-5297B9DF378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360403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201070-50D3-44CD-B022-5297B9DF378C}"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B8A3B-0370-4272-ACCB-BD8C590CC6DD}" type="slidenum">
              <a:rPr lang="en-US" smtClean="0"/>
              <a:t>‹#›</a:t>
            </a:fld>
            <a:endParaRPr lang="en-US"/>
          </a:p>
        </p:txBody>
      </p:sp>
    </p:spTree>
    <p:extLst>
      <p:ext uri="{BB962C8B-B14F-4D97-AF65-F5344CB8AC3E}">
        <p14:creationId xmlns:p14="http://schemas.microsoft.com/office/powerpoint/2010/main" val="236440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01070-50D3-44CD-B022-5297B9DF378C}" type="datetimeFigureOut">
              <a:rPr lang="en-US" smtClean="0"/>
              <a:t>10/18/2017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B8A3B-0370-4272-ACCB-BD8C590CC6DD}" type="slidenum">
              <a:rPr lang="en-US" smtClean="0"/>
              <a:t>‹#›</a:t>
            </a:fld>
            <a:endParaRPr lang="en-US"/>
          </a:p>
        </p:txBody>
      </p:sp>
    </p:spTree>
    <p:extLst>
      <p:ext uri="{BB962C8B-B14F-4D97-AF65-F5344CB8AC3E}">
        <p14:creationId xmlns:p14="http://schemas.microsoft.com/office/powerpoint/2010/main" val="1000442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alloy.mit.edu/alloy/"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g"/></Relationships>
</file>

<file path=ppt/slides/_rels/slide1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g"/></Relationships>
</file>

<file path=ppt/slides/_rels/slide1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1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1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1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1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1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1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9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0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21.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87312"/>
            <a:ext cx="9144000" cy="2387600"/>
          </a:xfrm>
        </p:spPr>
        <p:txBody>
          <a:bodyPr>
            <a:normAutofit fontScale="90000"/>
          </a:bodyPr>
          <a:lstStyle/>
          <a:p>
            <a:r>
              <a:rPr lang="en-US"/>
              <a:t>A Gentle Introduction to Software Modeling &amp; Analysis using Alloy</a:t>
            </a:r>
            <a:endParaRPr lang="en-US" sz="3100"/>
          </a:p>
        </p:txBody>
      </p:sp>
      <p:sp>
        <p:nvSpPr>
          <p:cNvPr id="4" name="TextBox 3"/>
          <p:cNvSpPr txBox="1"/>
          <p:nvPr/>
        </p:nvSpPr>
        <p:spPr>
          <a:xfrm>
            <a:off x="10042902" y="6075336"/>
            <a:ext cx="1740669" cy="646331"/>
          </a:xfrm>
          <a:prstGeom prst="rect">
            <a:avLst/>
          </a:prstGeom>
          <a:noFill/>
        </p:spPr>
        <p:txBody>
          <a:bodyPr wrap="none" rtlCol="0">
            <a:spAutoFit/>
          </a:bodyPr>
          <a:lstStyle/>
          <a:p>
            <a:r>
              <a:rPr lang="en-US">
                <a:solidFill>
                  <a:schemeClr val="bg1">
                    <a:lumMod val="65000"/>
                  </a:schemeClr>
                </a:solidFill>
              </a:rPr>
              <a:t>Roger L. Costello</a:t>
            </a:r>
          </a:p>
          <a:p>
            <a:r>
              <a:rPr lang="en-US">
                <a:solidFill>
                  <a:schemeClr val="bg1">
                    <a:lumMod val="65000"/>
                  </a:schemeClr>
                </a:solidFill>
              </a:rPr>
              <a:t>Oct. 17, 2017</a:t>
            </a:r>
          </a:p>
        </p:txBody>
      </p:sp>
    </p:spTree>
    <p:extLst>
      <p:ext uri="{BB962C8B-B14F-4D97-AF65-F5344CB8AC3E}">
        <p14:creationId xmlns:p14="http://schemas.microsoft.com/office/powerpoint/2010/main" val="311888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5026" y="480443"/>
            <a:ext cx="2278251" cy="161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software</a:t>
            </a:r>
          </a:p>
          <a:p>
            <a:pPr algn="ctr"/>
            <a:r>
              <a:rPr lang="en-US" sz="2400"/>
              <a:t>(application)</a:t>
            </a:r>
          </a:p>
        </p:txBody>
      </p:sp>
      <p:sp>
        <p:nvSpPr>
          <p:cNvPr id="3" name="Rectangle 2"/>
          <p:cNvSpPr/>
          <p:nvPr/>
        </p:nvSpPr>
        <p:spPr>
          <a:xfrm>
            <a:off x="6648771" y="480443"/>
            <a:ext cx="1968285" cy="8911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model of the software</a:t>
            </a:r>
          </a:p>
        </p:txBody>
      </p:sp>
      <p:sp>
        <p:nvSpPr>
          <p:cNvPr id="4" name="TextBox 3"/>
          <p:cNvSpPr txBox="1"/>
          <p:nvPr/>
        </p:nvSpPr>
        <p:spPr>
          <a:xfrm>
            <a:off x="2309247" y="480443"/>
            <a:ext cx="4045057" cy="4524315"/>
          </a:xfrm>
          <a:prstGeom prst="rect">
            <a:avLst/>
          </a:prstGeom>
          <a:noFill/>
          <a:ln>
            <a:solidFill>
              <a:schemeClr val="bg1">
                <a:lumMod val="65000"/>
              </a:schemeClr>
            </a:solidFill>
          </a:ln>
        </p:spPr>
        <p:txBody>
          <a:bodyPr wrap="square" rtlCol="0">
            <a:spAutoFit/>
          </a:bodyPr>
          <a:lstStyle/>
          <a:p>
            <a:r>
              <a:rPr lang="en-US" sz="2400"/>
              <a:t>Answer: Because models are more convenient to analyze. The actual software contains lots of details that are irrelevant for analysis. </a:t>
            </a:r>
          </a:p>
          <a:p>
            <a:endParaRPr lang="en-US" sz="2400"/>
          </a:p>
          <a:p>
            <a:r>
              <a:rPr lang="en-US" sz="2400"/>
              <a:t>Software models can be analyzed: they can be checked for security vulnerabilities, checked for the presence (or absence) of required properties, and so forth. </a:t>
            </a:r>
          </a:p>
        </p:txBody>
      </p:sp>
      <p:sp>
        <p:nvSpPr>
          <p:cNvPr id="5" name="Explosion: 14 Points 4"/>
          <p:cNvSpPr/>
          <p:nvPr/>
        </p:nvSpPr>
        <p:spPr>
          <a:xfrm>
            <a:off x="570854" y="926019"/>
            <a:ext cx="1591159" cy="125628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key</a:t>
            </a:r>
          </a:p>
          <a:p>
            <a:pPr algn="ctr"/>
            <a:r>
              <a:rPr lang="en-US">
                <a:solidFill>
                  <a:schemeClr val="tx1"/>
                </a:solidFill>
              </a:rPr>
              <a:t>point</a:t>
            </a:r>
          </a:p>
        </p:txBody>
      </p:sp>
      <p:sp>
        <p:nvSpPr>
          <p:cNvPr id="6" name="Explosion: 14 Points 5"/>
          <p:cNvSpPr/>
          <p:nvPr/>
        </p:nvSpPr>
        <p:spPr>
          <a:xfrm>
            <a:off x="570854" y="3476785"/>
            <a:ext cx="1591159" cy="125628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key</a:t>
            </a:r>
          </a:p>
          <a:p>
            <a:pPr algn="ctr"/>
            <a:r>
              <a:rPr lang="en-US">
                <a:solidFill>
                  <a:schemeClr val="tx1"/>
                </a:solidFill>
              </a:rPr>
              <a:t>point</a:t>
            </a:r>
          </a:p>
        </p:txBody>
      </p:sp>
    </p:spTree>
    <p:extLst>
      <p:ext uri="{BB962C8B-B14F-4D97-AF65-F5344CB8AC3E}">
        <p14:creationId xmlns:p14="http://schemas.microsoft.com/office/powerpoint/2010/main" val="26596718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013" y="1819787"/>
            <a:ext cx="9144000" cy="2387600"/>
          </a:xfrm>
        </p:spPr>
        <p:txBody>
          <a:bodyPr>
            <a:normAutofit fontScale="90000"/>
          </a:bodyPr>
          <a:lstStyle/>
          <a:p>
            <a:r>
              <a:rPr lang="en-US"/>
              <a:t>What will happen if we execute “Show Selected” when no photos are selected?</a:t>
            </a:r>
          </a:p>
        </p:txBody>
      </p:sp>
    </p:spTree>
    <p:extLst>
      <p:ext uri="{BB962C8B-B14F-4D97-AF65-F5344CB8AC3E}">
        <p14:creationId xmlns:p14="http://schemas.microsoft.com/office/powerpoint/2010/main" val="10610313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4" name="TextBox 3"/>
          <p:cNvSpPr txBox="1"/>
          <p:nvPr/>
        </p:nvSpPr>
        <p:spPr>
          <a:xfrm>
            <a:off x="782665" y="2045775"/>
            <a:ext cx="1503335" cy="830997"/>
          </a:xfrm>
          <a:prstGeom prst="rect">
            <a:avLst/>
          </a:prstGeom>
          <a:noFill/>
        </p:spPr>
        <p:txBody>
          <a:bodyPr wrap="square" rtlCol="0">
            <a:spAutoFit/>
          </a:bodyPr>
          <a:lstStyle/>
          <a:p>
            <a:r>
              <a:rPr lang="en-US" sz="2400"/>
              <a:t>No photos selected</a:t>
            </a:r>
          </a:p>
        </p:txBody>
      </p:sp>
    </p:spTree>
    <p:extLst>
      <p:ext uri="{BB962C8B-B14F-4D97-AF65-F5344CB8AC3E}">
        <p14:creationId xmlns:p14="http://schemas.microsoft.com/office/powerpoint/2010/main" val="36714553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55741" y="666427"/>
            <a:ext cx="9469465" cy="5703378"/>
            <a:chOff x="929898" y="278969"/>
            <a:chExt cx="9469465" cy="5703378"/>
          </a:xfrm>
        </p:grpSpPr>
        <p:pic>
          <p:nvPicPr>
            <p:cNvPr id="2" name="Picture 1"/>
            <p:cNvPicPr>
              <a:picLocks noChangeAspect="1"/>
            </p:cNvPicPr>
            <p:nvPr/>
          </p:nvPicPr>
          <p:blipFill rotWithShape="1">
            <a:blip r:embed="rId2"/>
            <a:srcRect l="7627" t="4068" r="18898" b="12769"/>
            <a:stretch/>
          </p:blipFill>
          <p:spPr>
            <a:xfrm>
              <a:off x="1441342" y="278969"/>
              <a:ext cx="8958021" cy="5703378"/>
            </a:xfrm>
            <a:prstGeom prst="rect">
              <a:avLst/>
            </a:prstGeom>
          </p:spPr>
        </p:pic>
        <p:sp>
          <p:nvSpPr>
            <p:cNvPr id="3" name="Rectangle 2"/>
            <p:cNvSpPr/>
            <p:nvPr/>
          </p:nvSpPr>
          <p:spPr>
            <a:xfrm>
              <a:off x="929898" y="3409627"/>
              <a:ext cx="1348353" cy="2572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9898" y="278969"/>
              <a:ext cx="1332855" cy="46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a:off x="2293743" y="1518837"/>
            <a:ext cx="542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23980" y="1248731"/>
            <a:ext cx="2309247" cy="830997"/>
          </a:xfrm>
          <a:prstGeom prst="rect">
            <a:avLst/>
          </a:prstGeom>
          <a:noFill/>
        </p:spPr>
        <p:txBody>
          <a:bodyPr wrap="square" rtlCol="0">
            <a:spAutoFit/>
          </a:bodyPr>
          <a:lstStyle/>
          <a:p>
            <a:r>
              <a:rPr lang="en-US" sz="2400"/>
              <a:t>“Show Selected” is grayed out </a:t>
            </a:r>
            <a:endParaRPr lang="en-US" sz="2400" i="1"/>
          </a:p>
        </p:txBody>
      </p:sp>
    </p:spTree>
    <p:extLst>
      <p:ext uri="{BB962C8B-B14F-4D97-AF65-F5344CB8AC3E}">
        <p14:creationId xmlns:p14="http://schemas.microsoft.com/office/powerpoint/2010/main" val="32875733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003" y="1850783"/>
            <a:ext cx="9144000" cy="2387600"/>
          </a:xfrm>
        </p:spPr>
        <p:txBody>
          <a:bodyPr>
            <a:normAutofit fontScale="90000"/>
          </a:bodyPr>
          <a:lstStyle/>
          <a:p>
            <a:r>
              <a:rPr lang="en-US" i="1"/>
              <a:t>The “Show Selected” command can be executed only when one or more photos are selected</a:t>
            </a:r>
            <a:endParaRPr lang="en-US"/>
          </a:p>
        </p:txBody>
      </p:sp>
    </p:spTree>
    <p:extLst>
      <p:ext uri="{BB962C8B-B14F-4D97-AF65-F5344CB8AC3E}">
        <p14:creationId xmlns:p14="http://schemas.microsoft.com/office/powerpoint/2010/main" val="6020301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702" y="644094"/>
            <a:ext cx="10515600" cy="1325563"/>
          </a:xfrm>
        </p:spPr>
        <p:txBody>
          <a:bodyPr/>
          <a:lstStyle/>
          <a:p>
            <a:r>
              <a:rPr lang="en-US"/>
              <a:t>Both “Hide Selected” and “Show Selected” hide assets</a:t>
            </a:r>
          </a:p>
        </p:txBody>
      </p:sp>
      <p:pic>
        <p:nvPicPr>
          <p:cNvPr id="5" name="Picture 4"/>
          <p:cNvPicPr>
            <a:picLocks noChangeAspect="1"/>
          </p:cNvPicPr>
          <p:nvPr/>
        </p:nvPicPr>
        <p:blipFill>
          <a:blip r:embed="rId2"/>
          <a:stretch>
            <a:fillRect/>
          </a:stretch>
        </p:blipFill>
        <p:spPr>
          <a:xfrm>
            <a:off x="1923082" y="3371931"/>
            <a:ext cx="3907993" cy="2935880"/>
          </a:xfrm>
          <a:prstGeom prst="rect">
            <a:avLst/>
          </a:prstGeom>
        </p:spPr>
      </p:pic>
      <p:pic>
        <p:nvPicPr>
          <p:cNvPr id="6" name="Picture 5"/>
          <p:cNvPicPr>
            <a:picLocks noChangeAspect="1"/>
          </p:cNvPicPr>
          <p:nvPr/>
        </p:nvPicPr>
        <p:blipFill>
          <a:blip r:embed="rId3"/>
          <a:stretch>
            <a:fillRect/>
          </a:stretch>
        </p:blipFill>
        <p:spPr>
          <a:xfrm>
            <a:off x="6123123" y="3371931"/>
            <a:ext cx="3907993" cy="2935880"/>
          </a:xfrm>
          <a:prstGeom prst="rect">
            <a:avLst/>
          </a:prstGeom>
        </p:spPr>
      </p:pic>
      <p:sp>
        <p:nvSpPr>
          <p:cNvPr id="7" name="Rectangle 6"/>
          <p:cNvSpPr/>
          <p:nvPr/>
        </p:nvSpPr>
        <p:spPr>
          <a:xfrm>
            <a:off x="1923082" y="2577732"/>
            <a:ext cx="3733636" cy="830997"/>
          </a:xfrm>
          <a:prstGeom prst="rect">
            <a:avLst/>
          </a:prstGeom>
        </p:spPr>
        <p:txBody>
          <a:bodyPr wrap="square">
            <a:spAutoFit/>
          </a:bodyPr>
          <a:lstStyle/>
          <a:p>
            <a:r>
              <a:rPr lang="en-US" sz="2400"/>
              <a:t>After the “Hide Selected” command</a:t>
            </a:r>
          </a:p>
        </p:txBody>
      </p:sp>
      <p:sp>
        <p:nvSpPr>
          <p:cNvPr id="11" name="Oval 10"/>
          <p:cNvSpPr/>
          <p:nvPr/>
        </p:nvSpPr>
        <p:spPr>
          <a:xfrm>
            <a:off x="3848100" y="6123929"/>
            <a:ext cx="409575" cy="18388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077118" y="6123929"/>
            <a:ext cx="409575" cy="18388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p:cNvSpPr/>
          <p:nvPr/>
        </p:nvSpPr>
        <p:spPr>
          <a:xfrm>
            <a:off x="3900487" y="5495279"/>
            <a:ext cx="304800" cy="52387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29267" y="5044747"/>
            <a:ext cx="1993046" cy="461665"/>
          </a:xfrm>
          <a:prstGeom prst="rect">
            <a:avLst/>
          </a:prstGeom>
          <a:noFill/>
        </p:spPr>
        <p:txBody>
          <a:bodyPr wrap="none" rtlCol="0">
            <a:spAutoFit/>
          </a:bodyPr>
          <a:lstStyle/>
          <a:p>
            <a:r>
              <a:rPr lang="en-US" sz="2400">
                <a:solidFill>
                  <a:schemeClr val="bg1"/>
                </a:solidFill>
              </a:rPr>
              <a:t>hidden photos</a:t>
            </a:r>
          </a:p>
        </p:txBody>
      </p:sp>
      <p:sp>
        <p:nvSpPr>
          <p:cNvPr id="15" name="Arrow: Down 14"/>
          <p:cNvSpPr/>
          <p:nvPr/>
        </p:nvSpPr>
        <p:spPr>
          <a:xfrm>
            <a:off x="8124743" y="5466466"/>
            <a:ext cx="304800" cy="52387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80620" y="5004801"/>
            <a:ext cx="1993046" cy="461665"/>
          </a:xfrm>
          <a:prstGeom prst="rect">
            <a:avLst/>
          </a:prstGeom>
          <a:noFill/>
        </p:spPr>
        <p:txBody>
          <a:bodyPr wrap="none" rtlCol="0">
            <a:spAutoFit/>
          </a:bodyPr>
          <a:lstStyle/>
          <a:p>
            <a:r>
              <a:rPr lang="en-US" sz="2400">
                <a:solidFill>
                  <a:schemeClr val="bg1"/>
                </a:solidFill>
              </a:rPr>
              <a:t>hidden photos</a:t>
            </a:r>
          </a:p>
        </p:txBody>
      </p:sp>
      <p:sp>
        <p:nvSpPr>
          <p:cNvPr id="17" name="Rectangle 16"/>
          <p:cNvSpPr/>
          <p:nvPr/>
        </p:nvSpPr>
        <p:spPr>
          <a:xfrm>
            <a:off x="6210933" y="2577732"/>
            <a:ext cx="3732370" cy="830997"/>
          </a:xfrm>
          <a:prstGeom prst="rect">
            <a:avLst/>
          </a:prstGeom>
        </p:spPr>
        <p:txBody>
          <a:bodyPr wrap="square">
            <a:spAutoFit/>
          </a:bodyPr>
          <a:lstStyle/>
          <a:p>
            <a:r>
              <a:rPr lang="en-US" sz="2400"/>
              <a:t>After the “Show Selected” command</a:t>
            </a:r>
          </a:p>
        </p:txBody>
      </p:sp>
    </p:spTree>
    <p:extLst>
      <p:ext uri="{BB962C8B-B14F-4D97-AF65-F5344CB8AC3E}">
        <p14:creationId xmlns:p14="http://schemas.microsoft.com/office/powerpoint/2010/main" val="2419522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093"/>
            <a:ext cx="10515600" cy="1325563"/>
          </a:xfrm>
        </p:spPr>
        <p:txBody>
          <a:bodyPr/>
          <a:lstStyle/>
          <a:p>
            <a:r>
              <a:rPr lang="en-US"/>
              <a:t>Difference between “Hide Selected” and “Show Selected”</a:t>
            </a:r>
          </a:p>
        </p:txBody>
      </p:sp>
      <p:pic>
        <p:nvPicPr>
          <p:cNvPr id="3" name="Picture 2"/>
          <p:cNvPicPr>
            <a:picLocks noChangeAspect="1"/>
          </p:cNvPicPr>
          <p:nvPr/>
        </p:nvPicPr>
        <p:blipFill>
          <a:blip r:embed="rId2"/>
          <a:stretch>
            <a:fillRect/>
          </a:stretch>
        </p:blipFill>
        <p:spPr>
          <a:xfrm>
            <a:off x="1923082" y="3480420"/>
            <a:ext cx="3907993" cy="2935880"/>
          </a:xfrm>
          <a:prstGeom prst="rect">
            <a:avLst/>
          </a:prstGeom>
        </p:spPr>
      </p:pic>
      <p:pic>
        <p:nvPicPr>
          <p:cNvPr id="4" name="Picture 3"/>
          <p:cNvPicPr>
            <a:picLocks noChangeAspect="1"/>
          </p:cNvPicPr>
          <p:nvPr/>
        </p:nvPicPr>
        <p:blipFill>
          <a:blip r:embed="rId3"/>
          <a:stretch>
            <a:fillRect/>
          </a:stretch>
        </p:blipFill>
        <p:spPr>
          <a:xfrm>
            <a:off x="6123123" y="3480420"/>
            <a:ext cx="3907993" cy="2935880"/>
          </a:xfrm>
          <a:prstGeom prst="rect">
            <a:avLst/>
          </a:prstGeom>
        </p:spPr>
      </p:pic>
      <p:sp>
        <p:nvSpPr>
          <p:cNvPr id="5" name="TextBox 4"/>
          <p:cNvSpPr txBox="1"/>
          <p:nvPr/>
        </p:nvSpPr>
        <p:spPr>
          <a:xfrm>
            <a:off x="2247497" y="5250314"/>
            <a:ext cx="3259162" cy="461665"/>
          </a:xfrm>
          <a:prstGeom prst="rect">
            <a:avLst/>
          </a:prstGeom>
          <a:noFill/>
        </p:spPr>
        <p:txBody>
          <a:bodyPr wrap="none" rtlCol="0">
            <a:spAutoFit/>
          </a:bodyPr>
          <a:lstStyle/>
          <a:p>
            <a:r>
              <a:rPr lang="en-US" sz="2400">
                <a:solidFill>
                  <a:schemeClr val="bg1"/>
                </a:solidFill>
              </a:rPr>
              <a:t>selection (after) = empty</a:t>
            </a:r>
          </a:p>
        </p:txBody>
      </p:sp>
      <p:sp>
        <p:nvSpPr>
          <p:cNvPr id="7" name="Rectangle 6"/>
          <p:cNvSpPr/>
          <p:nvPr/>
        </p:nvSpPr>
        <p:spPr>
          <a:xfrm>
            <a:off x="1952539" y="2707015"/>
            <a:ext cx="3317790" cy="830997"/>
          </a:xfrm>
          <a:prstGeom prst="rect">
            <a:avLst/>
          </a:prstGeom>
        </p:spPr>
        <p:txBody>
          <a:bodyPr wrap="square">
            <a:spAutoFit/>
          </a:bodyPr>
          <a:lstStyle/>
          <a:p>
            <a:r>
              <a:rPr lang="en-US" sz="2400"/>
              <a:t>After the “Hide Selected” command</a:t>
            </a:r>
          </a:p>
        </p:txBody>
      </p:sp>
      <p:sp>
        <p:nvSpPr>
          <p:cNvPr id="8" name="Rectangle 7"/>
          <p:cNvSpPr/>
          <p:nvPr/>
        </p:nvSpPr>
        <p:spPr>
          <a:xfrm>
            <a:off x="6123123" y="2707015"/>
            <a:ext cx="3614387" cy="830997"/>
          </a:xfrm>
          <a:prstGeom prst="rect">
            <a:avLst/>
          </a:prstGeom>
        </p:spPr>
        <p:txBody>
          <a:bodyPr wrap="square">
            <a:spAutoFit/>
          </a:bodyPr>
          <a:lstStyle/>
          <a:p>
            <a:r>
              <a:rPr lang="en-US" sz="2400"/>
              <a:t>After the “Show Selected” command</a:t>
            </a:r>
          </a:p>
        </p:txBody>
      </p:sp>
      <p:sp>
        <p:nvSpPr>
          <p:cNvPr id="9" name="Rectangle 8"/>
          <p:cNvSpPr/>
          <p:nvPr/>
        </p:nvSpPr>
        <p:spPr>
          <a:xfrm>
            <a:off x="10031116" y="3480420"/>
            <a:ext cx="722826" cy="2935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37510" y="4122549"/>
            <a:ext cx="293606" cy="21077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5336408"/>
            <a:ext cx="4657942" cy="461665"/>
          </a:xfrm>
          <a:prstGeom prst="rect">
            <a:avLst/>
          </a:prstGeom>
          <a:noFill/>
        </p:spPr>
        <p:txBody>
          <a:bodyPr wrap="none" rtlCol="0">
            <a:spAutoFit/>
          </a:bodyPr>
          <a:lstStyle/>
          <a:p>
            <a:r>
              <a:rPr lang="en-US" sz="2400">
                <a:solidFill>
                  <a:schemeClr val="bg1"/>
                </a:solidFill>
              </a:rPr>
              <a:t>selection (after) = selection (before)</a:t>
            </a:r>
          </a:p>
        </p:txBody>
      </p:sp>
    </p:spTree>
    <p:extLst>
      <p:ext uri="{BB962C8B-B14F-4D97-AF65-F5344CB8AC3E}">
        <p14:creationId xmlns:p14="http://schemas.microsoft.com/office/powerpoint/2010/main" val="7824180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Phew! Time for a breather</a:t>
            </a:r>
          </a:p>
        </p:txBody>
      </p:sp>
      <p:sp>
        <p:nvSpPr>
          <p:cNvPr id="4" name="Content Placeholder 3"/>
          <p:cNvSpPr>
            <a:spLocks noGrp="1"/>
          </p:cNvSpPr>
          <p:nvPr>
            <p:ph idx="1"/>
          </p:nvPr>
        </p:nvSpPr>
        <p:spPr/>
        <p:txBody>
          <a:bodyPr/>
          <a:lstStyle/>
          <a:p>
            <a:r>
              <a:rPr lang="en-US"/>
              <a:t>We've seen a few of the tool's commands.</a:t>
            </a:r>
          </a:p>
          <a:p>
            <a:r>
              <a:rPr lang="en-US"/>
              <a:t>Even with these few commands, the details are getting a bit complex – after executing </a:t>
            </a:r>
            <a:r>
              <a:rPr lang="en-US" i="1"/>
              <a:t>this</a:t>
            </a:r>
            <a:r>
              <a:rPr lang="en-US"/>
              <a:t> command the remaining assets are </a:t>
            </a:r>
            <a:r>
              <a:rPr lang="en-US" i="1"/>
              <a:t>not</a:t>
            </a:r>
            <a:r>
              <a:rPr lang="en-US"/>
              <a:t> selected, after executing </a:t>
            </a:r>
            <a:r>
              <a:rPr lang="en-US" i="1"/>
              <a:t>that</a:t>
            </a:r>
            <a:r>
              <a:rPr lang="en-US"/>
              <a:t> command the remaining assets </a:t>
            </a:r>
            <a:r>
              <a:rPr lang="en-US" i="1"/>
              <a:t>are</a:t>
            </a:r>
            <a:r>
              <a:rPr lang="en-US"/>
              <a:t> selected. </a:t>
            </a:r>
          </a:p>
          <a:p>
            <a:r>
              <a:rPr lang="en-US"/>
              <a:t>A model would be very helpful. It would enable us to capture these details, without getting mired in irrelevant details.</a:t>
            </a:r>
          </a:p>
          <a:p>
            <a:r>
              <a:rPr lang="en-US"/>
              <a:t>So, let's start modeling!</a:t>
            </a:r>
          </a:p>
        </p:txBody>
      </p:sp>
      <p:sp>
        <p:nvSpPr>
          <p:cNvPr id="5" name="Explosion: 14 Points 4"/>
          <p:cNvSpPr/>
          <p:nvPr/>
        </p:nvSpPr>
        <p:spPr>
          <a:xfrm>
            <a:off x="10040713" y="4001294"/>
            <a:ext cx="1591159" cy="125628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key</a:t>
            </a:r>
          </a:p>
          <a:p>
            <a:pPr algn="ctr"/>
            <a:r>
              <a:rPr lang="en-US">
                <a:solidFill>
                  <a:schemeClr val="tx1"/>
                </a:solidFill>
              </a:rPr>
              <a:t>point</a:t>
            </a:r>
          </a:p>
        </p:txBody>
      </p:sp>
    </p:spTree>
    <p:extLst>
      <p:ext uri="{BB962C8B-B14F-4D97-AF65-F5344CB8AC3E}">
        <p14:creationId xmlns:p14="http://schemas.microsoft.com/office/powerpoint/2010/main" val="36535285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idx="1"/>
          </p:nvPr>
        </p:nvSpPr>
        <p:spPr/>
        <p:txBody>
          <a:bodyPr/>
          <a:lstStyle/>
          <a:p>
            <a:pPr marL="514350" indent="-514350">
              <a:buFont typeface="+mj-lt"/>
              <a:buAutoNum type="arabicPeriod"/>
            </a:pPr>
            <a:r>
              <a:rPr lang="en-US"/>
              <a:t>Introduction to modeling, analysis, and Alloy</a:t>
            </a:r>
          </a:p>
          <a:p>
            <a:pPr marL="514350" indent="-514350">
              <a:buFont typeface="+mj-lt"/>
              <a:buAutoNum type="arabicPeriod"/>
            </a:pPr>
            <a:r>
              <a:rPr lang="en-US"/>
              <a:t>Learn a bit about the tool we will model/analyze – lots of screenshots</a:t>
            </a:r>
          </a:p>
          <a:p>
            <a:pPr marL="514350" indent="-514350">
              <a:buFont typeface="+mj-lt"/>
              <a:buAutoNum type="arabicPeriod"/>
            </a:pPr>
            <a:r>
              <a:rPr lang="en-US"/>
              <a:t>A model of the tool</a:t>
            </a:r>
          </a:p>
          <a:p>
            <a:pPr marL="514350" indent="-514350">
              <a:buFont typeface="+mj-lt"/>
              <a:buAutoNum type="arabicPeriod"/>
            </a:pPr>
            <a:r>
              <a:rPr lang="en-US"/>
              <a:t>Analysis of the model</a:t>
            </a:r>
          </a:p>
          <a:p>
            <a:pPr marL="514350" indent="-514350">
              <a:buFont typeface="+mj-lt"/>
              <a:buAutoNum type="arabicPeriod"/>
            </a:pPr>
            <a:r>
              <a:rPr lang="en-US"/>
              <a:t>The model, expressed in the Alloy modeling language</a:t>
            </a:r>
          </a:p>
          <a:p>
            <a:pPr marL="514350" indent="-514350">
              <a:buFont typeface="+mj-lt"/>
              <a:buAutoNum type="arabicPeriod"/>
            </a:pPr>
            <a:r>
              <a:rPr lang="en-US"/>
              <a:t>Analysis, expressed in the Alloy modeling language</a:t>
            </a:r>
          </a:p>
        </p:txBody>
      </p:sp>
      <p:sp>
        <p:nvSpPr>
          <p:cNvPr id="4" name="Arrow: Right 3"/>
          <p:cNvSpPr/>
          <p:nvPr/>
        </p:nvSpPr>
        <p:spPr>
          <a:xfrm>
            <a:off x="295760" y="3223648"/>
            <a:ext cx="542440" cy="464949"/>
          </a:xfrm>
          <a:prstGeom prst="rightArrow">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0591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parts to modeling</a:t>
            </a:r>
          </a:p>
        </p:txBody>
      </p:sp>
      <p:sp>
        <p:nvSpPr>
          <p:cNvPr id="3" name="Content Placeholder 2"/>
          <p:cNvSpPr>
            <a:spLocks noGrp="1"/>
          </p:cNvSpPr>
          <p:nvPr>
            <p:ph idx="1"/>
          </p:nvPr>
        </p:nvSpPr>
        <p:spPr/>
        <p:txBody>
          <a:bodyPr/>
          <a:lstStyle/>
          <a:p>
            <a:pPr marL="514350" indent="-514350">
              <a:buFont typeface="+mj-lt"/>
              <a:buAutoNum type="arabicParenR"/>
            </a:pPr>
            <a:r>
              <a:rPr lang="en-US" b="1"/>
              <a:t>Structure</a:t>
            </a:r>
            <a:r>
              <a:rPr lang="en-US"/>
              <a:t>: Identify the things that are relevant, such as catalogs, assets, hidden assets, showing assets, etc.</a:t>
            </a:r>
          </a:p>
          <a:p>
            <a:pPr marL="514350" indent="-514350">
              <a:buFont typeface="+mj-lt"/>
              <a:buAutoNum type="arabicParenR"/>
            </a:pPr>
            <a:r>
              <a:rPr lang="en-US" b="1"/>
              <a:t>Behavior</a:t>
            </a:r>
            <a:r>
              <a:rPr lang="en-US"/>
              <a:t>: Describe the effect of commands on the things. For example, the “Hide Selected” command augments the hidden assets and subtracts from the showing assets.</a:t>
            </a:r>
          </a:p>
          <a:p>
            <a:pPr marL="514350" indent="-514350">
              <a:buFont typeface="+mj-lt"/>
              <a:buAutoNum type="arabicParenR"/>
            </a:pPr>
            <a:r>
              <a:rPr lang="en-US" b="1"/>
              <a:t>Analysis</a:t>
            </a:r>
            <a:r>
              <a:rPr lang="en-US"/>
              <a:t>: Create instances that conform to the model. Analyze the model for errors and vulnerabilities. Check the model for presence (or absence) of desired properties. For example, if we execute a cut followed by a paste is the application the same after as before?</a:t>
            </a:r>
          </a:p>
        </p:txBody>
      </p:sp>
    </p:spTree>
    <p:extLst>
      <p:ext uri="{BB962C8B-B14F-4D97-AF65-F5344CB8AC3E}">
        <p14:creationId xmlns:p14="http://schemas.microsoft.com/office/powerpoint/2010/main" val="7161472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6508" y="2572718"/>
            <a:ext cx="9144000" cy="1224366"/>
          </a:xfrm>
        </p:spPr>
        <p:txBody>
          <a:bodyPr>
            <a:normAutofit fontScale="90000"/>
          </a:bodyPr>
          <a:lstStyle/>
          <a:p>
            <a:r>
              <a:rPr lang="en-US"/>
              <a:t>(1) </a:t>
            </a:r>
            <a:r>
              <a:rPr lang="en-US" b="1"/>
              <a:t>Structure</a:t>
            </a:r>
            <a:r>
              <a:rPr lang="en-US"/>
              <a:t>: </a:t>
            </a:r>
            <a:br>
              <a:rPr lang="en-US"/>
            </a:br>
            <a:r>
              <a:rPr lang="en-US"/>
              <a:t>Identify relevant things</a:t>
            </a:r>
          </a:p>
        </p:txBody>
      </p:sp>
    </p:spTree>
    <p:extLst>
      <p:ext uri="{BB962C8B-B14F-4D97-AF65-F5344CB8AC3E}">
        <p14:creationId xmlns:p14="http://schemas.microsoft.com/office/powerpoint/2010/main" val="9975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FD7CB-F039-4414-A8AD-34D0C73C2A24}"/>
              </a:ext>
            </a:extLst>
          </p:cNvPr>
          <p:cNvPicPr>
            <a:picLocks noChangeAspect="1"/>
          </p:cNvPicPr>
          <p:nvPr/>
        </p:nvPicPr>
        <p:blipFill rotWithShape="1">
          <a:blip r:embed="rId2"/>
          <a:srcRect l="39406" t="34332" r="15086" b="34450"/>
          <a:stretch/>
        </p:blipFill>
        <p:spPr>
          <a:xfrm>
            <a:off x="2349981" y="2302865"/>
            <a:ext cx="5548394" cy="2045777"/>
          </a:xfrm>
          <a:prstGeom prst="rect">
            <a:avLst/>
          </a:prstGeom>
          <a:ln>
            <a:solidFill>
              <a:schemeClr val="tx1"/>
            </a:solidFill>
          </a:ln>
        </p:spPr>
      </p:pic>
      <p:sp>
        <p:nvSpPr>
          <p:cNvPr id="3" name="Freeform: Shape 2">
            <a:extLst>
              <a:ext uri="{FF2B5EF4-FFF2-40B4-BE49-F238E27FC236}">
                <a16:creationId xmlns:a16="http://schemas.microsoft.com/office/drawing/2014/main" id="{3B200E25-991C-403A-8EE7-223495153437}"/>
              </a:ext>
            </a:extLst>
          </p:cNvPr>
          <p:cNvSpPr/>
          <p:nvPr/>
        </p:nvSpPr>
        <p:spPr>
          <a:xfrm>
            <a:off x="5114441" y="3579881"/>
            <a:ext cx="991891" cy="573665"/>
          </a:xfrm>
          <a:custGeom>
            <a:avLst/>
            <a:gdLst>
              <a:gd name="connsiteX0" fmla="*/ 340962 w 991891"/>
              <a:gd name="connsiteY0" fmla="*/ 227 h 573665"/>
              <a:gd name="connsiteX1" fmla="*/ 154983 w 991891"/>
              <a:gd name="connsiteY1" fmla="*/ 31224 h 573665"/>
              <a:gd name="connsiteX2" fmla="*/ 61993 w 991891"/>
              <a:gd name="connsiteY2" fmla="*/ 62221 h 573665"/>
              <a:gd name="connsiteX3" fmla="*/ 46495 w 991891"/>
              <a:gd name="connsiteY3" fmla="*/ 294695 h 573665"/>
              <a:gd name="connsiteX4" fmla="*/ 15498 w 991891"/>
              <a:gd name="connsiteY4" fmla="*/ 341190 h 573665"/>
              <a:gd name="connsiteX5" fmla="*/ 0 w 991891"/>
              <a:gd name="connsiteY5" fmla="*/ 387685 h 573665"/>
              <a:gd name="connsiteX6" fmla="*/ 46495 w 991891"/>
              <a:gd name="connsiteY6" fmla="*/ 480675 h 573665"/>
              <a:gd name="connsiteX7" fmla="*/ 92990 w 991891"/>
              <a:gd name="connsiteY7" fmla="*/ 496173 h 573665"/>
              <a:gd name="connsiteX8" fmla="*/ 232474 w 991891"/>
              <a:gd name="connsiteY8" fmla="*/ 573665 h 573665"/>
              <a:gd name="connsiteX9" fmla="*/ 712922 w 991891"/>
              <a:gd name="connsiteY9" fmla="*/ 558166 h 573665"/>
              <a:gd name="connsiteX10" fmla="*/ 836908 w 991891"/>
              <a:gd name="connsiteY10" fmla="*/ 527170 h 573665"/>
              <a:gd name="connsiteX11" fmla="*/ 883403 w 991891"/>
              <a:gd name="connsiteY11" fmla="*/ 496173 h 573665"/>
              <a:gd name="connsiteX12" fmla="*/ 929898 w 991891"/>
              <a:gd name="connsiteY12" fmla="*/ 480675 h 573665"/>
              <a:gd name="connsiteX13" fmla="*/ 960895 w 991891"/>
              <a:gd name="connsiteY13" fmla="*/ 248200 h 573665"/>
              <a:gd name="connsiteX14" fmla="*/ 991891 w 991891"/>
              <a:gd name="connsiteY14" fmla="*/ 201705 h 573665"/>
              <a:gd name="connsiteX15" fmla="*/ 960895 w 991891"/>
              <a:gd name="connsiteY15" fmla="*/ 155211 h 573665"/>
              <a:gd name="connsiteX16" fmla="*/ 914400 w 991891"/>
              <a:gd name="connsiteY16" fmla="*/ 124214 h 573665"/>
              <a:gd name="connsiteX17" fmla="*/ 805912 w 991891"/>
              <a:gd name="connsiteY17" fmla="*/ 77719 h 573665"/>
              <a:gd name="connsiteX18" fmla="*/ 728420 w 991891"/>
              <a:gd name="connsiteY18" fmla="*/ 46722 h 573665"/>
              <a:gd name="connsiteX19" fmla="*/ 340962 w 991891"/>
              <a:gd name="connsiteY19" fmla="*/ 227 h 57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1891" h="573665">
                <a:moveTo>
                  <a:pt x="340962" y="227"/>
                </a:moveTo>
                <a:cubicBezTo>
                  <a:pt x="245389" y="-2356"/>
                  <a:pt x="204834" y="17628"/>
                  <a:pt x="154983" y="31224"/>
                </a:cubicBezTo>
                <a:cubicBezTo>
                  <a:pt x="123461" y="39821"/>
                  <a:pt x="61993" y="62221"/>
                  <a:pt x="61993" y="62221"/>
                </a:cubicBezTo>
                <a:cubicBezTo>
                  <a:pt x="56827" y="139712"/>
                  <a:pt x="59263" y="218088"/>
                  <a:pt x="46495" y="294695"/>
                </a:cubicBezTo>
                <a:cubicBezTo>
                  <a:pt x="43433" y="313068"/>
                  <a:pt x="23828" y="324530"/>
                  <a:pt x="15498" y="341190"/>
                </a:cubicBezTo>
                <a:cubicBezTo>
                  <a:pt x="8192" y="355802"/>
                  <a:pt x="5166" y="372187"/>
                  <a:pt x="0" y="387685"/>
                </a:cubicBezTo>
                <a:cubicBezTo>
                  <a:pt x="10210" y="418315"/>
                  <a:pt x="19181" y="458824"/>
                  <a:pt x="46495" y="480675"/>
                </a:cubicBezTo>
                <a:cubicBezTo>
                  <a:pt x="59252" y="490880"/>
                  <a:pt x="77492" y="491007"/>
                  <a:pt x="92990" y="496173"/>
                </a:cubicBezTo>
                <a:cubicBezTo>
                  <a:pt x="199572" y="567228"/>
                  <a:pt x="150638" y="546385"/>
                  <a:pt x="232474" y="573665"/>
                </a:cubicBezTo>
                <a:cubicBezTo>
                  <a:pt x="392623" y="568499"/>
                  <a:pt x="553161" y="570455"/>
                  <a:pt x="712922" y="558166"/>
                </a:cubicBezTo>
                <a:cubicBezTo>
                  <a:pt x="755397" y="554899"/>
                  <a:pt x="836908" y="527170"/>
                  <a:pt x="836908" y="527170"/>
                </a:cubicBezTo>
                <a:cubicBezTo>
                  <a:pt x="852406" y="516838"/>
                  <a:pt x="866743" y="504503"/>
                  <a:pt x="883403" y="496173"/>
                </a:cubicBezTo>
                <a:cubicBezTo>
                  <a:pt x="898015" y="488867"/>
                  <a:pt x="925094" y="496289"/>
                  <a:pt x="929898" y="480675"/>
                </a:cubicBezTo>
                <a:cubicBezTo>
                  <a:pt x="957609" y="390614"/>
                  <a:pt x="922872" y="324245"/>
                  <a:pt x="960895" y="248200"/>
                </a:cubicBezTo>
                <a:cubicBezTo>
                  <a:pt x="969225" y="231540"/>
                  <a:pt x="981559" y="217203"/>
                  <a:pt x="991891" y="201705"/>
                </a:cubicBezTo>
                <a:cubicBezTo>
                  <a:pt x="981559" y="186207"/>
                  <a:pt x="974066" y="168382"/>
                  <a:pt x="960895" y="155211"/>
                </a:cubicBezTo>
                <a:cubicBezTo>
                  <a:pt x="947724" y="142040"/>
                  <a:pt x="930573" y="133455"/>
                  <a:pt x="914400" y="124214"/>
                </a:cubicBezTo>
                <a:cubicBezTo>
                  <a:pt x="845128" y="84630"/>
                  <a:pt x="869139" y="101429"/>
                  <a:pt x="805912" y="77719"/>
                </a:cubicBezTo>
                <a:cubicBezTo>
                  <a:pt x="779863" y="67951"/>
                  <a:pt x="756082" y="49686"/>
                  <a:pt x="728420" y="46722"/>
                </a:cubicBezTo>
                <a:cubicBezTo>
                  <a:pt x="338722" y="4969"/>
                  <a:pt x="436535" y="2810"/>
                  <a:pt x="340962" y="22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3782663D-12A5-4D63-B973-B965657C0BBC}"/>
              </a:ext>
            </a:extLst>
          </p:cNvPr>
          <p:cNvCxnSpPr/>
          <p:nvPr/>
        </p:nvCxnSpPr>
        <p:spPr>
          <a:xfrm flipH="1" flipV="1">
            <a:off x="6039520" y="4082210"/>
            <a:ext cx="1084882" cy="526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AC202ED-CD36-4B5A-98AF-E3923CBB1719}"/>
              </a:ext>
            </a:extLst>
          </p:cNvPr>
          <p:cNvSpPr txBox="1"/>
          <p:nvPr/>
        </p:nvSpPr>
        <p:spPr>
          <a:xfrm>
            <a:off x="7124402" y="4609152"/>
            <a:ext cx="1127553" cy="830997"/>
          </a:xfrm>
          <a:prstGeom prst="rect">
            <a:avLst/>
          </a:prstGeom>
          <a:solidFill>
            <a:srgbClr val="FFFF00"/>
          </a:solidFill>
        </p:spPr>
        <p:txBody>
          <a:bodyPr wrap="none" rtlCol="0">
            <a:spAutoFit/>
          </a:bodyPr>
          <a:lstStyle/>
          <a:p>
            <a:r>
              <a:rPr lang="en-US" sz="2400"/>
              <a:t>What is</a:t>
            </a:r>
          </a:p>
          <a:p>
            <a:r>
              <a:rPr lang="en-US" sz="2400"/>
              <a:t>Alloy?</a:t>
            </a:r>
          </a:p>
        </p:txBody>
      </p:sp>
    </p:spTree>
    <p:extLst>
      <p:ext uri="{BB962C8B-B14F-4D97-AF65-F5344CB8AC3E}">
        <p14:creationId xmlns:p14="http://schemas.microsoft.com/office/powerpoint/2010/main" val="34802572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36347" y="261292"/>
            <a:ext cx="1766509" cy="646331"/>
          </a:xfrm>
          <a:prstGeom prst="rect">
            <a:avLst/>
          </a:prstGeom>
          <a:solidFill>
            <a:srgbClr val="FFFF00"/>
          </a:solidFill>
        </p:spPr>
        <p:txBody>
          <a:bodyPr wrap="none" rtlCol="0">
            <a:spAutoFit/>
          </a:bodyPr>
          <a:lstStyle/>
          <a:p>
            <a:r>
              <a:rPr lang="en-US" sz="3600"/>
              <a:t>Catalogs</a:t>
            </a:r>
          </a:p>
        </p:txBody>
      </p:sp>
      <p:pic>
        <p:nvPicPr>
          <p:cNvPr id="19" name="Picture 18"/>
          <p:cNvPicPr>
            <a:picLocks noChangeAspect="1"/>
          </p:cNvPicPr>
          <p:nvPr/>
        </p:nvPicPr>
        <p:blipFill rotWithShape="1">
          <a:blip r:embed="rId2"/>
          <a:srcRect l="27300" t="24078" r="36051" b="24237"/>
          <a:stretch/>
        </p:blipFill>
        <p:spPr>
          <a:xfrm>
            <a:off x="3239145" y="1255362"/>
            <a:ext cx="4316565" cy="4959457"/>
          </a:xfrm>
          <a:prstGeom prst="rect">
            <a:avLst/>
          </a:prstGeom>
        </p:spPr>
      </p:pic>
    </p:spTree>
    <p:extLst>
      <p:ext uri="{BB962C8B-B14F-4D97-AF65-F5344CB8AC3E}">
        <p14:creationId xmlns:p14="http://schemas.microsoft.com/office/powerpoint/2010/main" val="14527554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6637" y="340963"/>
            <a:ext cx="1376402" cy="646331"/>
          </a:xfrm>
          <a:prstGeom prst="rect">
            <a:avLst/>
          </a:prstGeom>
          <a:solidFill>
            <a:srgbClr val="FFFF00"/>
          </a:solidFill>
        </p:spPr>
        <p:txBody>
          <a:bodyPr wrap="none" rtlCol="0">
            <a:spAutoFit/>
          </a:bodyPr>
          <a:lstStyle/>
          <a:p>
            <a:r>
              <a:rPr lang="en-US" sz="3600"/>
              <a:t>Assets</a:t>
            </a:r>
          </a:p>
        </p:txBody>
      </p:sp>
      <p:pic>
        <p:nvPicPr>
          <p:cNvPr id="6" name="Picture 5"/>
          <p:cNvPicPr>
            <a:picLocks noChangeAspect="1"/>
          </p:cNvPicPr>
          <p:nvPr/>
        </p:nvPicPr>
        <p:blipFill rotWithShape="1">
          <a:blip r:embed="rId2"/>
          <a:srcRect l="18399" t="31166" r="3050" b="5821"/>
          <a:stretch/>
        </p:blipFill>
        <p:spPr>
          <a:xfrm>
            <a:off x="1286359" y="1224366"/>
            <a:ext cx="9732107" cy="5393410"/>
          </a:xfrm>
          <a:prstGeom prst="rect">
            <a:avLst/>
          </a:prstGeom>
        </p:spPr>
      </p:pic>
    </p:spTree>
    <p:extLst>
      <p:ext uri="{BB962C8B-B14F-4D97-AF65-F5344CB8AC3E}">
        <p14:creationId xmlns:p14="http://schemas.microsoft.com/office/powerpoint/2010/main" val="2752342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985191"/>
            <a:ext cx="7620000" cy="5724525"/>
          </a:xfrm>
          <a:prstGeom prst="rect">
            <a:avLst/>
          </a:prstGeom>
        </p:spPr>
      </p:pic>
      <p:sp>
        <p:nvSpPr>
          <p:cNvPr id="3" name="Arrow: Down 2"/>
          <p:cNvSpPr/>
          <p:nvPr/>
        </p:nvSpPr>
        <p:spPr>
          <a:xfrm rot="1934373" flipV="1">
            <a:off x="7018990" y="4035049"/>
            <a:ext cx="407758" cy="140435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55395" y="5439905"/>
            <a:ext cx="2999154" cy="461665"/>
          </a:xfrm>
          <a:prstGeom prst="rect">
            <a:avLst/>
          </a:prstGeom>
          <a:noFill/>
        </p:spPr>
        <p:txBody>
          <a:bodyPr wrap="none" rtlCol="0">
            <a:spAutoFit/>
          </a:bodyPr>
          <a:lstStyle/>
          <a:p>
            <a:r>
              <a:rPr lang="en-US" sz="2400">
                <a:solidFill>
                  <a:schemeClr val="bg1"/>
                </a:solidFill>
              </a:rPr>
              <a:t>Two photos “selected”</a:t>
            </a:r>
          </a:p>
        </p:txBody>
      </p:sp>
      <p:sp>
        <p:nvSpPr>
          <p:cNvPr id="6" name="Arrow: Right 5"/>
          <p:cNvSpPr/>
          <p:nvPr/>
        </p:nvSpPr>
        <p:spPr>
          <a:xfrm rot="1304314" flipH="1">
            <a:off x="4295860" y="5071728"/>
            <a:ext cx="1131368" cy="369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27701" y="216977"/>
            <a:ext cx="1901483" cy="646331"/>
          </a:xfrm>
          <a:prstGeom prst="rect">
            <a:avLst/>
          </a:prstGeom>
          <a:solidFill>
            <a:srgbClr val="FFFF00"/>
          </a:solidFill>
        </p:spPr>
        <p:txBody>
          <a:bodyPr wrap="none" rtlCol="0">
            <a:spAutoFit/>
          </a:bodyPr>
          <a:lstStyle/>
          <a:p>
            <a:r>
              <a:rPr lang="en-US" sz="3600"/>
              <a:t>Selection</a:t>
            </a:r>
          </a:p>
        </p:txBody>
      </p:sp>
    </p:spTree>
    <p:extLst>
      <p:ext uri="{BB962C8B-B14F-4D97-AF65-F5344CB8AC3E}">
        <p14:creationId xmlns:p14="http://schemas.microsoft.com/office/powerpoint/2010/main" val="42525743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0" y="1000688"/>
            <a:ext cx="7620000" cy="5724525"/>
          </a:xfrm>
          <a:prstGeom prst="rect">
            <a:avLst/>
          </a:prstGeom>
        </p:spPr>
      </p:pic>
      <p:sp>
        <p:nvSpPr>
          <p:cNvPr id="8" name="Arrow: Down 7"/>
          <p:cNvSpPr/>
          <p:nvPr/>
        </p:nvSpPr>
        <p:spPr>
          <a:xfrm>
            <a:off x="6307810" y="5253924"/>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04789" y="4745764"/>
            <a:ext cx="2473947" cy="461665"/>
          </a:xfrm>
          <a:prstGeom prst="rect">
            <a:avLst/>
          </a:prstGeom>
          <a:noFill/>
        </p:spPr>
        <p:txBody>
          <a:bodyPr wrap="none" rtlCol="0">
            <a:spAutoFit/>
          </a:bodyPr>
          <a:lstStyle/>
          <a:p>
            <a:r>
              <a:rPr lang="en-US" sz="2400">
                <a:solidFill>
                  <a:schemeClr val="bg1"/>
                </a:solidFill>
              </a:rPr>
              <a:t>2 “hidden” photos</a:t>
            </a:r>
          </a:p>
        </p:txBody>
      </p:sp>
      <p:sp>
        <p:nvSpPr>
          <p:cNvPr id="10" name="Oval 9"/>
          <p:cNvSpPr/>
          <p:nvPr/>
        </p:nvSpPr>
        <p:spPr>
          <a:xfrm>
            <a:off x="6137328" y="6369801"/>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27701" y="216977"/>
            <a:ext cx="1532792" cy="646331"/>
          </a:xfrm>
          <a:prstGeom prst="rect">
            <a:avLst/>
          </a:prstGeom>
          <a:solidFill>
            <a:srgbClr val="FFFF00"/>
          </a:solidFill>
        </p:spPr>
        <p:txBody>
          <a:bodyPr wrap="none" rtlCol="0">
            <a:spAutoFit/>
          </a:bodyPr>
          <a:lstStyle/>
          <a:p>
            <a:r>
              <a:rPr lang="en-US" sz="3600"/>
              <a:t>Hidden</a:t>
            </a:r>
          </a:p>
        </p:txBody>
      </p:sp>
    </p:spTree>
    <p:extLst>
      <p:ext uri="{BB962C8B-B14F-4D97-AF65-F5344CB8AC3E}">
        <p14:creationId xmlns:p14="http://schemas.microsoft.com/office/powerpoint/2010/main" val="17122475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1047184"/>
            <a:ext cx="7620000" cy="5724525"/>
          </a:xfrm>
          <a:prstGeom prst="rect">
            <a:avLst/>
          </a:prstGeom>
        </p:spPr>
      </p:pic>
      <p:sp>
        <p:nvSpPr>
          <p:cNvPr id="3" name="Arrow: Down 2"/>
          <p:cNvSpPr/>
          <p:nvPr/>
        </p:nvSpPr>
        <p:spPr>
          <a:xfrm rot="1934373" flipV="1">
            <a:off x="7018990" y="4097042"/>
            <a:ext cx="407758" cy="140435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55395" y="5501898"/>
            <a:ext cx="2992935" cy="461665"/>
          </a:xfrm>
          <a:prstGeom prst="rect">
            <a:avLst/>
          </a:prstGeom>
          <a:noFill/>
        </p:spPr>
        <p:txBody>
          <a:bodyPr wrap="none" rtlCol="0">
            <a:spAutoFit/>
          </a:bodyPr>
          <a:lstStyle/>
          <a:p>
            <a:r>
              <a:rPr lang="en-US" sz="2400">
                <a:solidFill>
                  <a:schemeClr val="bg1"/>
                </a:solidFill>
              </a:rPr>
              <a:t>Five photos “showing”</a:t>
            </a:r>
          </a:p>
        </p:txBody>
      </p:sp>
      <p:sp>
        <p:nvSpPr>
          <p:cNvPr id="6" name="Arrow: Right 5"/>
          <p:cNvSpPr/>
          <p:nvPr/>
        </p:nvSpPr>
        <p:spPr>
          <a:xfrm rot="1304314" flipH="1">
            <a:off x="4295860" y="5133721"/>
            <a:ext cx="1131368" cy="369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rot="2148165" flipH="1">
            <a:off x="3416146" y="4160691"/>
            <a:ext cx="2474299" cy="37017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rot="3686754" flipH="1">
            <a:off x="4979304" y="4123385"/>
            <a:ext cx="1233850" cy="38417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p:cNvSpPr/>
          <p:nvPr/>
        </p:nvSpPr>
        <p:spPr>
          <a:xfrm rot="1003890" flipV="1">
            <a:off x="6365529" y="3756173"/>
            <a:ext cx="407758" cy="140435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27701" y="216977"/>
            <a:ext cx="1776255" cy="646331"/>
          </a:xfrm>
          <a:prstGeom prst="rect">
            <a:avLst/>
          </a:prstGeom>
          <a:solidFill>
            <a:srgbClr val="FFFF00"/>
          </a:solidFill>
        </p:spPr>
        <p:txBody>
          <a:bodyPr wrap="none" rtlCol="0">
            <a:spAutoFit/>
          </a:bodyPr>
          <a:lstStyle/>
          <a:p>
            <a:r>
              <a:rPr lang="en-US" sz="3600"/>
              <a:t>Showing</a:t>
            </a:r>
          </a:p>
        </p:txBody>
      </p:sp>
    </p:spTree>
    <p:extLst>
      <p:ext uri="{BB962C8B-B14F-4D97-AF65-F5344CB8AC3E}">
        <p14:creationId xmlns:p14="http://schemas.microsoft.com/office/powerpoint/2010/main" val="29650010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5033248" y="1829154"/>
            <a:ext cx="2243418" cy="3018581"/>
          </a:xfrm>
          <a:prstGeom prst="rect">
            <a:avLst/>
          </a:prstGeom>
        </p:spPr>
      </p:pic>
      <p:pic>
        <p:nvPicPr>
          <p:cNvPr id="4" name="Picture 3"/>
          <p:cNvPicPr>
            <a:picLocks noChangeAspect="1"/>
          </p:cNvPicPr>
          <p:nvPr/>
        </p:nvPicPr>
        <p:blipFill>
          <a:blip r:embed="rId3"/>
          <a:stretch>
            <a:fillRect/>
          </a:stretch>
        </p:blipFill>
        <p:spPr>
          <a:xfrm>
            <a:off x="74722" y="1723865"/>
            <a:ext cx="4298384" cy="3229161"/>
          </a:xfrm>
          <a:prstGeom prst="rect">
            <a:avLst/>
          </a:prstGeom>
        </p:spPr>
      </p:pic>
      <p:pic>
        <p:nvPicPr>
          <p:cNvPr id="5" name="Picture 4"/>
          <p:cNvPicPr>
            <a:picLocks noChangeAspect="1"/>
          </p:cNvPicPr>
          <p:nvPr/>
        </p:nvPicPr>
        <p:blipFill rotWithShape="1">
          <a:blip r:embed="rId4"/>
          <a:srcRect l="3153" t="25295" r="76711" b="57919"/>
          <a:stretch/>
        </p:blipFill>
        <p:spPr>
          <a:xfrm>
            <a:off x="5331420" y="2253564"/>
            <a:ext cx="1534332" cy="960895"/>
          </a:xfrm>
          <a:prstGeom prst="rect">
            <a:avLst/>
          </a:prstGeom>
          <a:ln>
            <a:solidFill>
              <a:schemeClr val="tx1"/>
            </a:solidFill>
          </a:ln>
        </p:spPr>
      </p:pic>
      <p:pic>
        <p:nvPicPr>
          <p:cNvPr id="6" name="Picture 5"/>
          <p:cNvPicPr>
            <a:picLocks noChangeAspect="1"/>
          </p:cNvPicPr>
          <p:nvPr/>
        </p:nvPicPr>
        <p:blipFill rotWithShape="1">
          <a:blip r:embed="rId5"/>
          <a:srcRect l="4577" t="53723" r="76770" b="27055"/>
          <a:stretch/>
        </p:blipFill>
        <p:spPr>
          <a:xfrm>
            <a:off x="5377914" y="3338446"/>
            <a:ext cx="1421365" cy="1100379"/>
          </a:xfrm>
          <a:prstGeom prst="rect">
            <a:avLst/>
          </a:prstGeom>
        </p:spPr>
      </p:pic>
      <p:sp>
        <p:nvSpPr>
          <p:cNvPr id="7" name="TextBox 6"/>
          <p:cNvSpPr txBox="1"/>
          <p:nvPr/>
        </p:nvSpPr>
        <p:spPr>
          <a:xfrm>
            <a:off x="5461209" y="1448359"/>
            <a:ext cx="1387496" cy="461665"/>
          </a:xfrm>
          <a:prstGeom prst="rect">
            <a:avLst/>
          </a:prstGeom>
          <a:noFill/>
        </p:spPr>
        <p:txBody>
          <a:bodyPr wrap="none" rtlCol="0">
            <a:spAutoFit/>
          </a:bodyPr>
          <a:lstStyle/>
          <a:p>
            <a:r>
              <a:rPr lang="en-US" sz="2400"/>
              <a:t>Clipboard</a:t>
            </a:r>
          </a:p>
        </p:txBody>
      </p:sp>
      <p:sp>
        <p:nvSpPr>
          <p:cNvPr id="8" name="Arrow: Right 7"/>
          <p:cNvSpPr/>
          <p:nvPr/>
        </p:nvSpPr>
        <p:spPr>
          <a:xfrm>
            <a:off x="4448017" y="3084164"/>
            <a:ext cx="743919" cy="38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21388" y="2728108"/>
            <a:ext cx="579005" cy="461665"/>
          </a:xfrm>
          <a:prstGeom prst="rect">
            <a:avLst/>
          </a:prstGeom>
          <a:noFill/>
        </p:spPr>
        <p:txBody>
          <a:bodyPr wrap="none" rtlCol="0">
            <a:spAutoFit/>
          </a:bodyPr>
          <a:lstStyle/>
          <a:p>
            <a:r>
              <a:rPr lang="en-US" sz="2400"/>
              <a:t>cut</a:t>
            </a:r>
          </a:p>
        </p:txBody>
      </p:sp>
      <p:pic>
        <p:nvPicPr>
          <p:cNvPr id="10" name="Picture 9"/>
          <p:cNvPicPr>
            <a:picLocks noChangeAspect="1"/>
          </p:cNvPicPr>
          <p:nvPr/>
        </p:nvPicPr>
        <p:blipFill>
          <a:blip r:embed="rId6"/>
          <a:stretch>
            <a:fillRect/>
          </a:stretch>
        </p:blipFill>
        <p:spPr>
          <a:xfrm>
            <a:off x="7861973" y="1884231"/>
            <a:ext cx="4276703" cy="3212873"/>
          </a:xfrm>
          <a:prstGeom prst="rect">
            <a:avLst/>
          </a:prstGeom>
        </p:spPr>
      </p:pic>
      <p:sp>
        <p:nvSpPr>
          <p:cNvPr id="11" name="Arrow: Right 10"/>
          <p:cNvSpPr/>
          <p:nvPr/>
        </p:nvSpPr>
        <p:spPr>
          <a:xfrm>
            <a:off x="7022899" y="3084164"/>
            <a:ext cx="743919" cy="38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83533" y="2728107"/>
            <a:ext cx="863954" cy="461665"/>
          </a:xfrm>
          <a:prstGeom prst="rect">
            <a:avLst/>
          </a:prstGeom>
          <a:noFill/>
        </p:spPr>
        <p:txBody>
          <a:bodyPr wrap="none" rtlCol="0">
            <a:spAutoFit/>
          </a:bodyPr>
          <a:lstStyle/>
          <a:p>
            <a:r>
              <a:rPr lang="en-US" sz="2400"/>
              <a:t>paste</a:t>
            </a:r>
          </a:p>
        </p:txBody>
      </p:sp>
      <p:sp>
        <p:nvSpPr>
          <p:cNvPr id="13" name="Rectangle 12"/>
          <p:cNvSpPr/>
          <p:nvPr/>
        </p:nvSpPr>
        <p:spPr>
          <a:xfrm>
            <a:off x="890664" y="1250772"/>
            <a:ext cx="2666499" cy="461665"/>
          </a:xfrm>
          <a:prstGeom prst="rect">
            <a:avLst/>
          </a:prstGeom>
        </p:spPr>
        <p:txBody>
          <a:bodyPr wrap="none">
            <a:spAutoFit/>
          </a:bodyPr>
          <a:lstStyle/>
          <a:p>
            <a:r>
              <a:rPr lang="en-US" sz="2400"/>
              <a:t>Bodybuilder catalog</a:t>
            </a:r>
          </a:p>
        </p:txBody>
      </p:sp>
      <p:sp>
        <p:nvSpPr>
          <p:cNvPr id="14" name="Rectangle 13"/>
          <p:cNvSpPr/>
          <p:nvPr/>
        </p:nvSpPr>
        <p:spPr>
          <a:xfrm>
            <a:off x="7861897" y="1447001"/>
            <a:ext cx="4095417" cy="461665"/>
          </a:xfrm>
          <a:prstGeom prst="rect">
            <a:avLst/>
          </a:prstGeom>
        </p:spPr>
        <p:txBody>
          <a:bodyPr wrap="none">
            <a:spAutoFit/>
          </a:bodyPr>
          <a:lstStyle/>
          <a:p>
            <a:r>
              <a:rPr lang="en-US" sz="2400"/>
              <a:t>Arnold Schwarzenegger catalog</a:t>
            </a:r>
          </a:p>
        </p:txBody>
      </p:sp>
      <p:sp>
        <p:nvSpPr>
          <p:cNvPr id="15" name="TextBox 14"/>
          <p:cNvSpPr txBox="1"/>
          <p:nvPr/>
        </p:nvSpPr>
        <p:spPr>
          <a:xfrm>
            <a:off x="5104499" y="418454"/>
            <a:ext cx="1988173" cy="646331"/>
          </a:xfrm>
          <a:prstGeom prst="rect">
            <a:avLst/>
          </a:prstGeom>
          <a:solidFill>
            <a:srgbClr val="FFFF00"/>
          </a:solidFill>
        </p:spPr>
        <p:txBody>
          <a:bodyPr wrap="none" rtlCol="0">
            <a:spAutoFit/>
          </a:bodyPr>
          <a:lstStyle/>
          <a:p>
            <a:r>
              <a:rPr lang="en-US" sz="3600"/>
              <a:t>Clipboard</a:t>
            </a:r>
          </a:p>
        </p:txBody>
      </p:sp>
    </p:spTree>
    <p:extLst>
      <p:ext uri="{BB962C8B-B14F-4D97-AF65-F5344CB8AC3E}">
        <p14:creationId xmlns:p14="http://schemas.microsoft.com/office/powerpoint/2010/main" val="39383143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112" y="1968284"/>
            <a:ext cx="5336846" cy="2308324"/>
          </a:xfrm>
          <a:prstGeom prst="rect">
            <a:avLst/>
          </a:prstGeom>
          <a:noFill/>
        </p:spPr>
        <p:txBody>
          <a:bodyPr wrap="none" rtlCol="0">
            <a:spAutoFit/>
          </a:bodyPr>
          <a:lstStyle/>
          <a:p>
            <a:r>
              <a:rPr lang="en-US" sz="2400"/>
              <a:t>- catalogs</a:t>
            </a:r>
          </a:p>
          <a:p>
            <a:r>
              <a:rPr lang="en-US" sz="2400"/>
              <a:t>- assets</a:t>
            </a:r>
          </a:p>
          <a:p>
            <a:r>
              <a:rPr lang="en-US" sz="2400"/>
              <a:t>- selection (set of selected assets)</a:t>
            </a:r>
          </a:p>
          <a:p>
            <a:r>
              <a:rPr lang="en-US" sz="2400"/>
              <a:t>- hidden (set of hidden assets)</a:t>
            </a:r>
          </a:p>
          <a:p>
            <a:r>
              <a:rPr lang="en-US" sz="2400"/>
              <a:t>- showing (set of assets that are showing)</a:t>
            </a:r>
          </a:p>
          <a:p>
            <a:r>
              <a:rPr lang="en-US" sz="2400"/>
              <a:t>- clipboard</a:t>
            </a:r>
          </a:p>
        </p:txBody>
      </p:sp>
      <p:sp>
        <p:nvSpPr>
          <p:cNvPr id="5" name="Rectangle 4"/>
          <p:cNvSpPr/>
          <p:nvPr/>
        </p:nvSpPr>
        <p:spPr>
          <a:xfrm>
            <a:off x="1448333" y="826600"/>
            <a:ext cx="6497163" cy="769441"/>
          </a:xfrm>
          <a:prstGeom prst="rect">
            <a:avLst/>
          </a:prstGeom>
        </p:spPr>
        <p:txBody>
          <a:bodyPr wrap="none">
            <a:spAutoFit/>
          </a:bodyPr>
          <a:lstStyle/>
          <a:p>
            <a:r>
              <a:rPr lang="en-US" sz="4400"/>
              <a:t>Summary of relevant things</a:t>
            </a:r>
          </a:p>
        </p:txBody>
      </p:sp>
    </p:spTree>
    <p:extLst>
      <p:ext uri="{BB962C8B-B14F-4D97-AF65-F5344CB8AC3E}">
        <p14:creationId xmlns:p14="http://schemas.microsoft.com/office/powerpoint/2010/main" val="11854906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112" y="1968284"/>
            <a:ext cx="5336846" cy="2308324"/>
          </a:xfrm>
          <a:prstGeom prst="rect">
            <a:avLst/>
          </a:prstGeom>
          <a:noFill/>
        </p:spPr>
        <p:txBody>
          <a:bodyPr wrap="none" rtlCol="0">
            <a:spAutoFit/>
          </a:bodyPr>
          <a:lstStyle/>
          <a:p>
            <a:r>
              <a:rPr lang="en-US" sz="2400"/>
              <a:t>- catalogs</a:t>
            </a:r>
          </a:p>
          <a:p>
            <a:r>
              <a:rPr lang="en-US" sz="2400"/>
              <a:t>- assets</a:t>
            </a:r>
          </a:p>
          <a:p>
            <a:r>
              <a:rPr lang="en-US" sz="2400"/>
              <a:t>- selection (set of selected assets)</a:t>
            </a:r>
          </a:p>
          <a:p>
            <a:r>
              <a:rPr lang="en-US" sz="2400"/>
              <a:t>- hidden (set of hidden assets)</a:t>
            </a:r>
          </a:p>
          <a:p>
            <a:r>
              <a:rPr lang="en-US" sz="2400"/>
              <a:t>- showing (set of assets that are showing)</a:t>
            </a:r>
          </a:p>
          <a:p>
            <a:r>
              <a:rPr lang="en-US" sz="2400"/>
              <a:t>- clipboard</a:t>
            </a:r>
          </a:p>
        </p:txBody>
      </p:sp>
      <p:sp>
        <p:nvSpPr>
          <p:cNvPr id="2" name="Freeform: Shape 1"/>
          <p:cNvSpPr/>
          <p:nvPr/>
        </p:nvSpPr>
        <p:spPr>
          <a:xfrm>
            <a:off x="3037658" y="1720312"/>
            <a:ext cx="5920362" cy="2743200"/>
          </a:xfrm>
          <a:custGeom>
            <a:avLst/>
            <a:gdLst>
              <a:gd name="connsiteX0" fmla="*/ 1100389 w 5920362"/>
              <a:gd name="connsiteY0" fmla="*/ 77491 h 2743200"/>
              <a:gd name="connsiteX1" fmla="*/ 511454 w 5920362"/>
              <a:gd name="connsiteY1" fmla="*/ 108488 h 2743200"/>
              <a:gd name="connsiteX2" fmla="*/ 371969 w 5920362"/>
              <a:gd name="connsiteY2" fmla="*/ 139485 h 2743200"/>
              <a:gd name="connsiteX3" fmla="*/ 216986 w 5920362"/>
              <a:gd name="connsiteY3" fmla="*/ 278969 h 2743200"/>
              <a:gd name="connsiteX4" fmla="*/ 139495 w 5920362"/>
              <a:gd name="connsiteY4" fmla="*/ 402956 h 2743200"/>
              <a:gd name="connsiteX5" fmla="*/ 108498 w 5920362"/>
              <a:gd name="connsiteY5" fmla="*/ 449451 h 2743200"/>
              <a:gd name="connsiteX6" fmla="*/ 62003 w 5920362"/>
              <a:gd name="connsiteY6" fmla="*/ 542441 h 2743200"/>
              <a:gd name="connsiteX7" fmla="*/ 31006 w 5920362"/>
              <a:gd name="connsiteY7" fmla="*/ 666427 h 2743200"/>
              <a:gd name="connsiteX8" fmla="*/ 15508 w 5920362"/>
              <a:gd name="connsiteY8" fmla="*/ 1084881 h 2743200"/>
              <a:gd name="connsiteX9" fmla="*/ 10 w 5920362"/>
              <a:gd name="connsiteY9" fmla="*/ 1286359 h 2743200"/>
              <a:gd name="connsiteX10" fmla="*/ 15508 w 5920362"/>
              <a:gd name="connsiteY10" fmla="*/ 1549830 h 2743200"/>
              <a:gd name="connsiteX11" fmla="*/ 62003 w 5920362"/>
              <a:gd name="connsiteY11" fmla="*/ 1611824 h 2743200"/>
              <a:gd name="connsiteX12" fmla="*/ 123996 w 5920362"/>
              <a:gd name="connsiteY12" fmla="*/ 1704813 h 2743200"/>
              <a:gd name="connsiteX13" fmla="*/ 170491 w 5920362"/>
              <a:gd name="connsiteY13" fmla="*/ 2045776 h 2743200"/>
              <a:gd name="connsiteX14" fmla="*/ 216986 w 5920362"/>
              <a:gd name="connsiteY14" fmla="*/ 2076773 h 2743200"/>
              <a:gd name="connsiteX15" fmla="*/ 232484 w 5920362"/>
              <a:gd name="connsiteY15" fmla="*/ 2138766 h 2743200"/>
              <a:gd name="connsiteX16" fmla="*/ 263481 w 5920362"/>
              <a:gd name="connsiteY16" fmla="*/ 2185261 h 2743200"/>
              <a:gd name="connsiteX17" fmla="*/ 278979 w 5920362"/>
              <a:gd name="connsiteY17" fmla="*/ 2324746 h 2743200"/>
              <a:gd name="connsiteX18" fmla="*/ 294478 w 5920362"/>
              <a:gd name="connsiteY18" fmla="*/ 2371241 h 2743200"/>
              <a:gd name="connsiteX19" fmla="*/ 325474 w 5920362"/>
              <a:gd name="connsiteY19" fmla="*/ 2479729 h 2743200"/>
              <a:gd name="connsiteX20" fmla="*/ 387467 w 5920362"/>
              <a:gd name="connsiteY20" fmla="*/ 2603715 h 2743200"/>
              <a:gd name="connsiteX21" fmla="*/ 418464 w 5920362"/>
              <a:gd name="connsiteY21" fmla="*/ 2665708 h 2743200"/>
              <a:gd name="connsiteX22" fmla="*/ 464959 w 5920362"/>
              <a:gd name="connsiteY22" fmla="*/ 2696705 h 2743200"/>
              <a:gd name="connsiteX23" fmla="*/ 728430 w 5920362"/>
              <a:gd name="connsiteY23" fmla="*/ 2743200 h 2743200"/>
              <a:gd name="connsiteX24" fmla="*/ 1673827 w 5920362"/>
              <a:gd name="connsiteY24" fmla="*/ 2727702 h 2743200"/>
              <a:gd name="connsiteX25" fmla="*/ 1735820 w 5920362"/>
              <a:gd name="connsiteY25" fmla="*/ 2712203 h 2743200"/>
              <a:gd name="connsiteX26" fmla="*/ 1937298 w 5920362"/>
              <a:gd name="connsiteY26" fmla="*/ 2665708 h 2743200"/>
              <a:gd name="connsiteX27" fmla="*/ 2030288 w 5920362"/>
              <a:gd name="connsiteY27" fmla="*/ 2634712 h 2743200"/>
              <a:gd name="connsiteX28" fmla="*/ 2076783 w 5920362"/>
              <a:gd name="connsiteY28" fmla="*/ 2619213 h 2743200"/>
              <a:gd name="connsiteX29" fmla="*/ 2200769 w 5920362"/>
              <a:gd name="connsiteY29" fmla="*/ 2588217 h 2743200"/>
              <a:gd name="connsiteX30" fmla="*/ 2247264 w 5920362"/>
              <a:gd name="connsiteY30" fmla="*/ 2572719 h 2743200"/>
              <a:gd name="connsiteX31" fmla="*/ 2402247 w 5920362"/>
              <a:gd name="connsiteY31" fmla="*/ 2557220 h 2743200"/>
              <a:gd name="connsiteX32" fmla="*/ 2464240 w 5920362"/>
              <a:gd name="connsiteY32" fmla="*/ 2541722 h 2743200"/>
              <a:gd name="connsiteX33" fmla="*/ 3332145 w 5920362"/>
              <a:gd name="connsiteY33" fmla="*/ 2510725 h 2743200"/>
              <a:gd name="connsiteX34" fmla="*/ 3409637 w 5920362"/>
              <a:gd name="connsiteY34" fmla="*/ 2495227 h 2743200"/>
              <a:gd name="connsiteX35" fmla="*/ 3611115 w 5920362"/>
              <a:gd name="connsiteY35" fmla="*/ 2464230 h 2743200"/>
              <a:gd name="connsiteX36" fmla="*/ 4695996 w 5920362"/>
              <a:gd name="connsiteY36" fmla="*/ 2479729 h 2743200"/>
              <a:gd name="connsiteX37" fmla="*/ 4742491 w 5920362"/>
              <a:gd name="connsiteY37" fmla="*/ 2495227 h 2743200"/>
              <a:gd name="connsiteX38" fmla="*/ 4943969 w 5920362"/>
              <a:gd name="connsiteY38" fmla="*/ 2541722 h 2743200"/>
              <a:gd name="connsiteX39" fmla="*/ 5160945 w 5920362"/>
              <a:gd name="connsiteY39" fmla="*/ 2510725 h 2743200"/>
              <a:gd name="connsiteX40" fmla="*/ 5222939 w 5920362"/>
              <a:gd name="connsiteY40" fmla="*/ 2495227 h 2743200"/>
              <a:gd name="connsiteX41" fmla="*/ 5331427 w 5920362"/>
              <a:gd name="connsiteY41" fmla="*/ 2464230 h 2743200"/>
              <a:gd name="connsiteX42" fmla="*/ 5548403 w 5920362"/>
              <a:gd name="connsiteY42" fmla="*/ 2433234 h 2743200"/>
              <a:gd name="connsiteX43" fmla="*/ 5610396 w 5920362"/>
              <a:gd name="connsiteY43" fmla="*/ 2417735 h 2743200"/>
              <a:gd name="connsiteX44" fmla="*/ 5827373 w 5920362"/>
              <a:gd name="connsiteY44" fmla="*/ 2402237 h 2743200"/>
              <a:gd name="connsiteX45" fmla="*/ 5842871 w 5920362"/>
              <a:gd name="connsiteY45" fmla="*/ 2355742 h 2743200"/>
              <a:gd name="connsiteX46" fmla="*/ 5873867 w 5920362"/>
              <a:gd name="connsiteY46" fmla="*/ 2309247 h 2743200"/>
              <a:gd name="connsiteX47" fmla="*/ 5889366 w 5920362"/>
              <a:gd name="connsiteY47" fmla="*/ 2262752 h 2743200"/>
              <a:gd name="connsiteX48" fmla="*/ 5920362 w 5920362"/>
              <a:gd name="connsiteY48" fmla="*/ 2200759 h 2743200"/>
              <a:gd name="connsiteX49" fmla="*/ 5904864 w 5920362"/>
              <a:gd name="connsiteY49" fmla="*/ 1720312 h 2743200"/>
              <a:gd name="connsiteX50" fmla="*/ 5889366 w 5920362"/>
              <a:gd name="connsiteY50" fmla="*/ 1673817 h 2743200"/>
              <a:gd name="connsiteX51" fmla="*/ 5873867 w 5920362"/>
              <a:gd name="connsiteY51" fmla="*/ 1611824 h 2743200"/>
              <a:gd name="connsiteX52" fmla="*/ 5827373 w 5920362"/>
              <a:gd name="connsiteY52" fmla="*/ 1565329 h 2743200"/>
              <a:gd name="connsiteX53" fmla="*/ 5780878 w 5920362"/>
              <a:gd name="connsiteY53" fmla="*/ 1425844 h 2743200"/>
              <a:gd name="connsiteX54" fmla="*/ 5765379 w 5920362"/>
              <a:gd name="connsiteY54" fmla="*/ 1379349 h 2743200"/>
              <a:gd name="connsiteX55" fmla="*/ 5749881 w 5920362"/>
              <a:gd name="connsiteY55" fmla="*/ 1301857 h 2743200"/>
              <a:gd name="connsiteX56" fmla="*/ 5718884 w 5920362"/>
              <a:gd name="connsiteY56" fmla="*/ 1255363 h 2743200"/>
              <a:gd name="connsiteX57" fmla="*/ 5687888 w 5920362"/>
              <a:gd name="connsiteY57" fmla="*/ 1193369 h 2743200"/>
              <a:gd name="connsiteX58" fmla="*/ 5579400 w 5920362"/>
              <a:gd name="connsiteY58" fmla="*/ 1131376 h 2743200"/>
              <a:gd name="connsiteX59" fmla="*/ 5532905 w 5920362"/>
              <a:gd name="connsiteY59" fmla="*/ 1084881 h 2743200"/>
              <a:gd name="connsiteX60" fmla="*/ 5486410 w 5920362"/>
              <a:gd name="connsiteY60" fmla="*/ 1069383 h 2743200"/>
              <a:gd name="connsiteX61" fmla="*/ 5439915 w 5920362"/>
              <a:gd name="connsiteY61" fmla="*/ 1038386 h 2743200"/>
              <a:gd name="connsiteX62" fmla="*/ 5331427 w 5920362"/>
              <a:gd name="connsiteY62" fmla="*/ 976393 h 2743200"/>
              <a:gd name="connsiteX63" fmla="*/ 5160945 w 5920362"/>
              <a:gd name="connsiteY63" fmla="*/ 790413 h 2743200"/>
              <a:gd name="connsiteX64" fmla="*/ 5098952 w 5920362"/>
              <a:gd name="connsiteY64" fmla="*/ 759417 h 2743200"/>
              <a:gd name="connsiteX65" fmla="*/ 5052457 w 5920362"/>
              <a:gd name="connsiteY65" fmla="*/ 728420 h 2743200"/>
              <a:gd name="connsiteX66" fmla="*/ 4835481 w 5920362"/>
              <a:gd name="connsiteY66" fmla="*/ 681925 h 2743200"/>
              <a:gd name="connsiteX67" fmla="*/ 4757989 w 5920362"/>
              <a:gd name="connsiteY67" fmla="*/ 666427 h 2743200"/>
              <a:gd name="connsiteX68" fmla="*/ 4711495 w 5920362"/>
              <a:gd name="connsiteY68" fmla="*/ 650929 h 2743200"/>
              <a:gd name="connsiteX69" fmla="*/ 4618505 w 5920362"/>
              <a:gd name="connsiteY69" fmla="*/ 635430 h 2743200"/>
              <a:gd name="connsiteX70" fmla="*/ 4541013 w 5920362"/>
              <a:gd name="connsiteY70" fmla="*/ 588935 h 2743200"/>
              <a:gd name="connsiteX71" fmla="*/ 4463522 w 5920362"/>
              <a:gd name="connsiteY71" fmla="*/ 573437 h 2743200"/>
              <a:gd name="connsiteX72" fmla="*/ 4401528 w 5920362"/>
              <a:gd name="connsiteY72" fmla="*/ 557939 h 2743200"/>
              <a:gd name="connsiteX73" fmla="*/ 4076064 w 5920362"/>
              <a:gd name="connsiteY73" fmla="*/ 480447 h 2743200"/>
              <a:gd name="connsiteX74" fmla="*/ 4014071 w 5920362"/>
              <a:gd name="connsiteY74" fmla="*/ 449451 h 2743200"/>
              <a:gd name="connsiteX75" fmla="*/ 3921081 w 5920362"/>
              <a:gd name="connsiteY75" fmla="*/ 387457 h 2743200"/>
              <a:gd name="connsiteX76" fmla="*/ 3797095 w 5920362"/>
              <a:gd name="connsiteY76" fmla="*/ 356461 h 2743200"/>
              <a:gd name="connsiteX77" fmla="*/ 3626613 w 5920362"/>
              <a:gd name="connsiteY77" fmla="*/ 247973 h 2743200"/>
              <a:gd name="connsiteX78" fmla="*/ 3580118 w 5920362"/>
              <a:gd name="connsiteY78" fmla="*/ 201478 h 2743200"/>
              <a:gd name="connsiteX79" fmla="*/ 3115169 w 5920362"/>
              <a:gd name="connsiteY79" fmla="*/ 185980 h 2743200"/>
              <a:gd name="connsiteX80" fmla="*/ 2572728 w 5920362"/>
              <a:gd name="connsiteY80" fmla="*/ 170481 h 2743200"/>
              <a:gd name="connsiteX81" fmla="*/ 2448742 w 5920362"/>
              <a:gd name="connsiteY81" fmla="*/ 154983 h 2743200"/>
              <a:gd name="connsiteX82" fmla="*/ 2402247 w 5920362"/>
              <a:gd name="connsiteY82" fmla="*/ 123986 h 2743200"/>
              <a:gd name="connsiteX83" fmla="*/ 2355752 w 5920362"/>
              <a:gd name="connsiteY83" fmla="*/ 108488 h 2743200"/>
              <a:gd name="connsiteX84" fmla="*/ 2185271 w 5920362"/>
              <a:gd name="connsiteY84" fmla="*/ 0 h 2743200"/>
              <a:gd name="connsiteX85" fmla="*/ 1952796 w 5920362"/>
              <a:gd name="connsiteY85" fmla="*/ 30996 h 2743200"/>
              <a:gd name="connsiteX86" fmla="*/ 1890803 w 5920362"/>
              <a:gd name="connsiteY86" fmla="*/ 61993 h 2743200"/>
              <a:gd name="connsiteX87" fmla="*/ 1751318 w 5920362"/>
              <a:gd name="connsiteY87" fmla="*/ 108488 h 2743200"/>
              <a:gd name="connsiteX88" fmla="*/ 1704823 w 5920362"/>
              <a:gd name="connsiteY88" fmla="*/ 123986 h 2743200"/>
              <a:gd name="connsiteX89" fmla="*/ 1317366 w 5920362"/>
              <a:gd name="connsiteY89" fmla="*/ 108488 h 2743200"/>
              <a:gd name="connsiteX90" fmla="*/ 1177881 w 5920362"/>
              <a:gd name="connsiteY90" fmla="*/ 77491 h 2743200"/>
              <a:gd name="connsiteX91" fmla="*/ 1100389 w 5920362"/>
              <a:gd name="connsiteY91" fmla="*/ 7749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20362" h="2743200">
                <a:moveTo>
                  <a:pt x="1100389" y="77491"/>
                </a:moveTo>
                <a:cubicBezTo>
                  <a:pt x="989318" y="82657"/>
                  <a:pt x="1145586" y="74211"/>
                  <a:pt x="511454" y="108488"/>
                </a:cubicBezTo>
                <a:cubicBezTo>
                  <a:pt x="486343" y="109845"/>
                  <a:pt x="400273" y="132409"/>
                  <a:pt x="371969" y="139485"/>
                </a:cubicBezTo>
                <a:cubicBezTo>
                  <a:pt x="247473" y="232857"/>
                  <a:pt x="271451" y="193381"/>
                  <a:pt x="216986" y="278969"/>
                </a:cubicBezTo>
                <a:cubicBezTo>
                  <a:pt x="190820" y="320087"/>
                  <a:pt x="165661" y="361838"/>
                  <a:pt x="139495" y="402956"/>
                </a:cubicBezTo>
                <a:cubicBezTo>
                  <a:pt x="129495" y="418671"/>
                  <a:pt x="108498" y="449451"/>
                  <a:pt x="108498" y="449451"/>
                </a:cubicBezTo>
                <a:cubicBezTo>
                  <a:pt x="69545" y="566314"/>
                  <a:pt x="122090" y="422269"/>
                  <a:pt x="62003" y="542441"/>
                </a:cubicBezTo>
                <a:cubicBezTo>
                  <a:pt x="46118" y="574210"/>
                  <a:pt x="36900" y="636956"/>
                  <a:pt x="31006" y="666427"/>
                </a:cubicBezTo>
                <a:cubicBezTo>
                  <a:pt x="25840" y="805912"/>
                  <a:pt x="22478" y="945475"/>
                  <a:pt x="15508" y="1084881"/>
                </a:cubicBezTo>
                <a:cubicBezTo>
                  <a:pt x="12144" y="1152155"/>
                  <a:pt x="10" y="1219001"/>
                  <a:pt x="10" y="1286359"/>
                </a:cubicBezTo>
                <a:cubicBezTo>
                  <a:pt x="10" y="1374334"/>
                  <a:pt x="-953" y="1463408"/>
                  <a:pt x="15508" y="1549830"/>
                </a:cubicBezTo>
                <a:cubicBezTo>
                  <a:pt x="20341" y="1575205"/>
                  <a:pt x="47190" y="1590663"/>
                  <a:pt x="62003" y="1611824"/>
                </a:cubicBezTo>
                <a:cubicBezTo>
                  <a:pt x="83366" y="1642343"/>
                  <a:pt x="123996" y="1704813"/>
                  <a:pt x="123996" y="1704813"/>
                </a:cubicBezTo>
                <a:cubicBezTo>
                  <a:pt x="127938" y="1779699"/>
                  <a:pt x="87349" y="1962633"/>
                  <a:pt x="170491" y="2045776"/>
                </a:cubicBezTo>
                <a:cubicBezTo>
                  <a:pt x="183662" y="2058947"/>
                  <a:pt x="201488" y="2066441"/>
                  <a:pt x="216986" y="2076773"/>
                </a:cubicBezTo>
                <a:cubicBezTo>
                  <a:pt x="222152" y="2097437"/>
                  <a:pt x="224093" y="2119188"/>
                  <a:pt x="232484" y="2138766"/>
                </a:cubicBezTo>
                <a:cubicBezTo>
                  <a:pt x="239821" y="2155887"/>
                  <a:pt x="258963" y="2167190"/>
                  <a:pt x="263481" y="2185261"/>
                </a:cubicBezTo>
                <a:cubicBezTo>
                  <a:pt x="274827" y="2230645"/>
                  <a:pt x="271288" y="2278601"/>
                  <a:pt x="278979" y="2324746"/>
                </a:cubicBezTo>
                <a:cubicBezTo>
                  <a:pt x="281665" y="2340860"/>
                  <a:pt x="289990" y="2355533"/>
                  <a:pt x="294478" y="2371241"/>
                </a:cubicBezTo>
                <a:cubicBezTo>
                  <a:pt x="303583" y="2403110"/>
                  <a:pt x="311182" y="2448287"/>
                  <a:pt x="325474" y="2479729"/>
                </a:cubicBezTo>
                <a:cubicBezTo>
                  <a:pt x="344594" y="2521794"/>
                  <a:pt x="366803" y="2562386"/>
                  <a:pt x="387467" y="2603715"/>
                </a:cubicBezTo>
                <a:cubicBezTo>
                  <a:pt x="397799" y="2624379"/>
                  <a:pt x="399241" y="2652892"/>
                  <a:pt x="418464" y="2665708"/>
                </a:cubicBezTo>
                <a:cubicBezTo>
                  <a:pt x="433962" y="2676040"/>
                  <a:pt x="447938" y="2689140"/>
                  <a:pt x="464959" y="2696705"/>
                </a:cubicBezTo>
                <a:cubicBezTo>
                  <a:pt x="565844" y="2741543"/>
                  <a:pt x="606161" y="2732085"/>
                  <a:pt x="728430" y="2743200"/>
                </a:cubicBezTo>
                <a:lnTo>
                  <a:pt x="1673827" y="2727702"/>
                </a:lnTo>
                <a:cubicBezTo>
                  <a:pt x="1695117" y="2727047"/>
                  <a:pt x="1715027" y="2716824"/>
                  <a:pt x="1735820" y="2712203"/>
                </a:cubicBezTo>
                <a:cubicBezTo>
                  <a:pt x="1809597" y="2695808"/>
                  <a:pt x="1861320" y="2691033"/>
                  <a:pt x="1937298" y="2665708"/>
                </a:cubicBezTo>
                <a:lnTo>
                  <a:pt x="2030288" y="2634712"/>
                </a:lnTo>
                <a:cubicBezTo>
                  <a:pt x="2045786" y="2629546"/>
                  <a:pt x="2060934" y="2623175"/>
                  <a:pt x="2076783" y="2619213"/>
                </a:cubicBezTo>
                <a:cubicBezTo>
                  <a:pt x="2118112" y="2608881"/>
                  <a:pt x="2160354" y="2601688"/>
                  <a:pt x="2200769" y="2588217"/>
                </a:cubicBezTo>
                <a:cubicBezTo>
                  <a:pt x="2216267" y="2583051"/>
                  <a:pt x="2231117" y="2575203"/>
                  <a:pt x="2247264" y="2572719"/>
                </a:cubicBezTo>
                <a:cubicBezTo>
                  <a:pt x="2298579" y="2564824"/>
                  <a:pt x="2350586" y="2562386"/>
                  <a:pt x="2402247" y="2557220"/>
                </a:cubicBezTo>
                <a:cubicBezTo>
                  <a:pt x="2422911" y="2552054"/>
                  <a:pt x="2443353" y="2545899"/>
                  <a:pt x="2464240" y="2541722"/>
                </a:cubicBezTo>
                <a:cubicBezTo>
                  <a:pt x="2747657" y="2485040"/>
                  <a:pt x="3055400" y="2516260"/>
                  <a:pt x="3332145" y="2510725"/>
                </a:cubicBezTo>
                <a:cubicBezTo>
                  <a:pt x="3357976" y="2505559"/>
                  <a:pt x="3383560" y="2498952"/>
                  <a:pt x="3409637" y="2495227"/>
                </a:cubicBezTo>
                <a:cubicBezTo>
                  <a:pt x="3617885" y="2465478"/>
                  <a:pt x="3482068" y="2496493"/>
                  <a:pt x="3611115" y="2464230"/>
                </a:cubicBezTo>
                <a:lnTo>
                  <a:pt x="4695996" y="2479729"/>
                </a:lnTo>
                <a:cubicBezTo>
                  <a:pt x="4712327" y="2480176"/>
                  <a:pt x="4726730" y="2490929"/>
                  <a:pt x="4742491" y="2495227"/>
                </a:cubicBezTo>
                <a:cubicBezTo>
                  <a:pt x="4845308" y="2523268"/>
                  <a:pt x="4853596" y="2523648"/>
                  <a:pt x="4943969" y="2541722"/>
                </a:cubicBezTo>
                <a:cubicBezTo>
                  <a:pt x="5065836" y="2528182"/>
                  <a:pt x="5062244" y="2532659"/>
                  <a:pt x="5160945" y="2510725"/>
                </a:cubicBezTo>
                <a:cubicBezTo>
                  <a:pt x="5181738" y="2506104"/>
                  <a:pt x="5202458" y="2501079"/>
                  <a:pt x="5222939" y="2495227"/>
                </a:cubicBezTo>
                <a:cubicBezTo>
                  <a:pt x="5291866" y="2475534"/>
                  <a:pt x="5250684" y="2480379"/>
                  <a:pt x="5331427" y="2464230"/>
                </a:cubicBezTo>
                <a:cubicBezTo>
                  <a:pt x="5405905" y="2449334"/>
                  <a:pt x="5472225" y="2442756"/>
                  <a:pt x="5548403" y="2433234"/>
                </a:cubicBezTo>
                <a:cubicBezTo>
                  <a:pt x="5569067" y="2428068"/>
                  <a:pt x="5589226" y="2420087"/>
                  <a:pt x="5610396" y="2417735"/>
                </a:cubicBezTo>
                <a:cubicBezTo>
                  <a:pt x="5682462" y="2409728"/>
                  <a:pt x="5757311" y="2420920"/>
                  <a:pt x="5827373" y="2402237"/>
                </a:cubicBezTo>
                <a:cubicBezTo>
                  <a:pt x="5843158" y="2398028"/>
                  <a:pt x="5835565" y="2370354"/>
                  <a:pt x="5842871" y="2355742"/>
                </a:cubicBezTo>
                <a:cubicBezTo>
                  <a:pt x="5851201" y="2339082"/>
                  <a:pt x="5865537" y="2325907"/>
                  <a:pt x="5873867" y="2309247"/>
                </a:cubicBezTo>
                <a:cubicBezTo>
                  <a:pt x="5881173" y="2294635"/>
                  <a:pt x="5882931" y="2277768"/>
                  <a:pt x="5889366" y="2262752"/>
                </a:cubicBezTo>
                <a:cubicBezTo>
                  <a:pt x="5898467" y="2241517"/>
                  <a:pt x="5910030" y="2221423"/>
                  <a:pt x="5920362" y="2200759"/>
                </a:cubicBezTo>
                <a:cubicBezTo>
                  <a:pt x="5915196" y="2040610"/>
                  <a:pt x="5914273" y="1880268"/>
                  <a:pt x="5904864" y="1720312"/>
                </a:cubicBezTo>
                <a:cubicBezTo>
                  <a:pt x="5903905" y="1704004"/>
                  <a:pt x="5893854" y="1689525"/>
                  <a:pt x="5889366" y="1673817"/>
                </a:cubicBezTo>
                <a:cubicBezTo>
                  <a:pt x="5883514" y="1653336"/>
                  <a:pt x="5884435" y="1630318"/>
                  <a:pt x="5873867" y="1611824"/>
                </a:cubicBezTo>
                <a:cubicBezTo>
                  <a:pt x="5862993" y="1592794"/>
                  <a:pt x="5842871" y="1580827"/>
                  <a:pt x="5827373" y="1565329"/>
                </a:cubicBezTo>
                <a:lnTo>
                  <a:pt x="5780878" y="1425844"/>
                </a:lnTo>
                <a:cubicBezTo>
                  <a:pt x="5775712" y="1410346"/>
                  <a:pt x="5768583" y="1395369"/>
                  <a:pt x="5765379" y="1379349"/>
                </a:cubicBezTo>
                <a:cubicBezTo>
                  <a:pt x="5760213" y="1353518"/>
                  <a:pt x="5759130" y="1326522"/>
                  <a:pt x="5749881" y="1301857"/>
                </a:cubicBezTo>
                <a:cubicBezTo>
                  <a:pt x="5743341" y="1284417"/>
                  <a:pt x="5728125" y="1271535"/>
                  <a:pt x="5718884" y="1255363"/>
                </a:cubicBezTo>
                <a:cubicBezTo>
                  <a:pt x="5707421" y="1235303"/>
                  <a:pt x="5702924" y="1210911"/>
                  <a:pt x="5687888" y="1193369"/>
                </a:cubicBezTo>
                <a:cubicBezTo>
                  <a:pt x="5650357" y="1149582"/>
                  <a:pt x="5626663" y="1147130"/>
                  <a:pt x="5579400" y="1131376"/>
                </a:cubicBezTo>
                <a:cubicBezTo>
                  <a:pt x="5563902" y="1115878"/>
                  <a:pt x="5551142" y="1097039"/>
                  <a:pt x="5532905" y="1084881"/>
                </a:cubicBezTo>
                <a:cubicBezTo>
                  <a:pt x="5519312" y="1075819"/>
                  <a:pt x="5501022" y="1076689"/>
                  <a:pt x="5486410" y="1069383"/>
                </a:cubicBezTo>
                <a:cubicBezTo>
                  <a:pt x="5469750" y="1061053"/>
                  <a:pt x="5456088" y="1047627"/>
                  <a:pt x="5439915" y="1038386"/>
                </a:cubicBezTo>
                <a:cubicBezTo>
                  <a:pt x="5302271" y="959733"/>
                  <a:pt x="5444705" y="1051913"/>
                  <a:pt x="5331427" y="976393"/>
                </a:cubicBezTo>
                <a:cubicBezTo>
                  <a:pt x="5285579" y="907621"/>
                  <a:pt x="5237271" y="828575"/>
                  <a:pt x="5160945" y="790413"/>
                </a:cubicBezTo>
                <a:cubicBezTo>
                  <a:pt x="5140281" y="780081"/>
                  <a:pt x="5119011" y="770879"/>
                  <a:pt x="5098952" y="759417"/>
                </a:cubicBezTo>
                <a:cubicBezTo>
                  <a:pt x="5082779" y="750176"/>
                  <a:pt x="5069962" y="734786"/>
                  <a:pt x="5052457" y="728420"/>
                </a:cubicBezTo>
                <a:cubicBezTo>
                  <a:pt x="4979287" y="701813"/>
                  <a:pt x="4910519" y="695568"/>
                  <a:pt x="4835481" y="681925"/>
                </a:cubicBezTo>
                <a:cubicBezTo>
                  <a:pt x="4809564" y="677213"/>
                  <a:pt x="4783545" y="672816"/>
                  <a:pt x="4757989" y="666427"/>
                </a:cubicBezTo>
                <a:cubicBezTo>
                  <a:pt x="4742140" y="662465"/>
                  <a:pt x="4727442" y="654473"/>
                  <a:pt x="4711495" y="650929"/>
                </a:cubicBezTo>
                <a:cubicBezTo>
                  <a:pt x="4680819" y="644112"/>
                  <a:pt x="4649502" y="640596"/>
                  <a:pt x="4618505" y="635430"/>
                </a:cubicBezTo>
                <a:cubicBezTo>
                  <a:pt x="4592674" y="619932"/>
                  <a:pt x="4568982" y="600123"/>
                  <a:pt x="4541013" y="588935"/>
                </a:cubicBezTo>
                <a:cubicBezTo>
                  <a:pt x="4516555" y="579152"/>
                  <a:pt x="4489237" y="579151"/>
                  <a:pt x="4463522" y="573437"/>
                </a:cubicBezTo>
                <a:cubicBezTo>
                  <a:pt x="4442729" y="568816"/>
                  <a:pt x="4421887" y="564203"/>
                  <a:pt x="4401528" y="557939"/>
                </a:cubicBezTo>
                <a:cubicBezTo>
                  <a:pt x="4166214" y="485535"/>
                  <a:pt x="4356818" y="527240"/>
                  <a:pt x="4076064" y="480447"/>
                </a:cubicBezTo>
                <a:cubicBezTo>
                  <a:pt x="4055400" y="470115"/>
                  <a:pt x="4033882" y="461338"/>
                  <a:pt x="4014071" y="449451"/>
                </a:cubicBezTo>
                <a:cubicBezTo>
                  <a:pt x="3982126" y="430284"/>
                  <a:pt x="3953646" y="405549"/>
                  <a:pt x="3921081" y="387457"/>
                </a:cubicBezTo>
                <a:cubicBezTo>
                  <a:pt x="3894275" y="372565"/>
                  <a:pt x="3818562" y="360754"/>
                  <a:pt x="3797095" y="356461"/>
                </a:cubicBezTo>
                <a:cubicBezTo>
                  <a:pt x="3660039" y="253669"/>
                  <a:pt x="3722118" y="279807"/>
                  <a:pt x="3626613" y="247973"/>
                </a:cubicBezTo>
                <a:cubicBezTo>
                  <a:pt x="3611115" y="232475"/>
                  <a:pt x="3596956" y="215510"/>
                  <a:pt x="3580118" y="201478"/>
                </a:cubicBezTo>
                <a:cubicBezTo>
                  <a:pt x="3448627" y="91902"/>
                  <a:pt x="3318877" y="178435"/>
                  <a:pt x="3115169" y="185980"/>
                </a:cubicBezTo>
                <a:lnTo>
                  <a:pt x="2572728" y="170481"/>
                </a:lnTo>
                <a:cubicBezTo>
                  <a:pt x="2531123" y="168546"/>
                  <a:pt x="2488925" y="165942"/>
                  <a:pt x="2448742" y="154983"/>
                </a:cubicBezTo>
                <a:cubicBezTo>
                  <a:pt x="2430772" y="150082"/>
                  <a:pt x="2418907" y="132316"/>
                  <a:pt x="2402247" y="123986"/>
                </a:cubicBezTo>
                <a:cubicBezTo>
                  <a:pt x="2387635" y="116680"/>
                  <a:pt x="2371250" y="113654"/>
                  <a:pt x="2355752" y="108488"/>
                </a:cubicBezTo>
                <a:cubicBezTo>
                  <a:pt x="2218697" y="5696"/>
                  <a:pt x="2280776" y="31834"/>
                  <a:pt x="2185271" y="0"/>
                </a:cubicBezTo>
                <a:cubicBezTo>
                  <a:pt x="2131905" y="4851"/>
                  <a:pt x="2018511" y="6353"/>
                  <a:pt x="1952796" y="30996"/>
                </a:cubicBezTo>
                <a:cubicBezTo>
                  <a:pt x="1931164" y="39108"/>
                  <a:pt x="1912254" y="53412"/>
                  <a:pt x="1890803" y="61993"/>
                </a:cubicBezTo>
                <a:cubicBezTo>
                  <a:pt x="1890786" y="62000"/>
                  <a:pt x="1774575" y="100736"/>
                  <a:pt x="1751318" y="108488"/>
                </a:cubicBezTo>
                <a:lnTo>
                  <a:pt x="1704823" y="123986"/>
                </a:lnTo>
                <a:cubicBezTo>
                  <a:pt x="1575671" y="118820"/>
                  <a:pt x="1446353" y="116810"/>
                  <a:pt x="1317366" y="108488"/>
                </a:cubicBezTo>
                <a:cubicBezTo>
                  <a:pt x="1077884" y="93038"/>
                  <a:pt x="1321968" y="101506"/>
                  <a:pt x="1177881" y="77491"/>
                </a:cubicBezTo>
                <a:cubicBezTo>
                  <a:pt x="1162594" y="74943"/>
                  <a:pt x="1211460" y="72325"/>
                  <a:pt x="1100389" y="7749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49968" y="4711484"/>
            <a:ext cx="8474859" cy="1569660"/>
          </a:xfrm>
          <a:prstGeom prst="rect">
            <a:avLst/>
          </a:prstGeom>
          <a:solidFill>
            <a:schemeClr val="bg1">
              <a:lumMod val="85000"/>
            </a:schemeClr>
          </a:solidFill>
        </p:spPr>
        <p:txBody>
          <a:bodyPr wrap="square" rtlCol="0">
            <a:spAutoFit/>
          </a:bodyPr>
          <a:lstStyle/>
          <a:p>
            <a:r>
              <a:rPr lang="en-US" sz="2400"/>
              <a:t>If we were to look inside the tool would we see these things? Is this all we would see? No. This is our “abstraction” of the tool. It is the collection of things that represent our understanding of the tool. It is part of our model of the tool. </a:t>
            </a:r>
          </a:p>
        </p:txBody>
      </p:sp>
      <p:sp>
        <p:nvSpPr>
          <p:cNvPr id="6" name="Rectangle 5"/>
          <p:cNvSpPr/>
          <p:nvPr/>
        </p:nvSpPr>
        <p:spPr>
          <a:xfrm>
            <a:off x="1448333" y="826600"/>
            <a:ext cx="6497163" cy="769441"/>
          </a:xfrm>
          <a:prstGeom prst="rect">
            <a:avLst/>
          </a:prstGeom>
        </p:spPr>
        <p:txBody>
          <a:bodyPr wrap="none">
            <a:spAutoFit/>
          </a:bodyPr>
          <a:lstStyle/>
          <a:p>
            <a:r>
              <a:rPr lang="en-US" sz="4400"/>
              <a:t>Summary of relevant things</a:t>
            </a:r>
          </a:p>
        </p:txBody>
      </p:sp>
      <p:sp>
        <p:nvSpPr>
          <p:cNvPr id="7" name="Explosion: 14 Points 6"/>
          <p:cNvSpPr/>
          <p:nvPr/>
        </p:nvSpPr>
        <p:spPr>
          <a:xfrm>
            <a:off x="586747" y="3835368"/>
            <a:ext cx="1591159" cy="125628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key</a:t>
            </a:r>
          </a:p>
          <a:p>
            <a:pPr algn="ctr"/>
            <a:r>
              <a:rPr lang="en-US">
                <a:solidFill>
                  <a:schemeClr val="tx1"/>
                </a:solidFill>
              </a:rPr>
              <a:t>point</a:t>
            </a:r>
          </a:p>
        </p:txBody>
      </p:sp>
    </p:spTree>
    <p:extLst>
      <p:ext uri="{BB962C8B-B14F-4D97-AF65-F5344CB8AC3E}">
        <p14:creationId xmlns:p14="http://schemas.microsoft.com/office/powerpoint/2010/main" val="7534722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003" y="1711299"/>
            <a:ext cx="9144000" cy="2387600"/>
          </a:xfrm>
        </p:spPr>
        <p:txBody>
          <a:bodyPr>
            <a:normAutofit fontScale="90000"/>
          </a:bodyPr>
          <a:lstStyle/>
          <a:p>
            <a:r>
              <a:rPr lang="en-US"/>
              <a:t>Next, identify things that describe the state of the </a:t>
            </a:r>
            <a:r>
              <a:rPr lang="en-US" u="sng"/>
              <a:t>application</a:t>
            </a:r>
          </a:p>
        </p:txBody>
      </p:sp>
    </p:spTree>
    <p:extLst>
      <p:ext uri="{BB962C8B-B14F-4D97-AF65-F5344CB8AC3E}">
        <p14:creationId xmlns:p14="http://schemas.microsoft.com/office/powerpoint/2010/main" val="6355848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49648" y="410770"/>
            <a:ext cx="2835071" cy="646331"/>
          </a:xfrm>
          <a:prstGeom prst="rect">
            <a:avLst/>
          </a:prstGeom>
          <a:solidFill>
            <a:srgbClr val="FFFF00"/>
          </a:solidFill>
        </p:spPr>
        <p:txBody>
          <a:bodyPr wrap="none" rtlCol="0">
            <a:spAutoFit/>
          </a:bodyPr>
          <a:lstStyle/>
          <a:p>
            <a:r>
              <a:rPr lang="en-US" sz="3600"/>
              <a:t>Open catalogs</a:t>
            </a:r>
          </a:p>
        </p:txBody>
      </p:sp>
      <p:pic>
        <p:nvPicPr>
          <p:cNvPr id="19" name="Picture 18"/>
          <p:cNvPicPr>
            <a:picLocks noChangeAspect="1"/>
          </p:cNvPicPr>
          <p:nvPr/>
        </p:nvPicPr>
        <p:blipFill rotWithShape="1">
          <a:blip r:embed="rId2"/>
          <a:srcRect l="27300" t="24078" r="36051" b="24237"/>
          <a:stretch/>
        </p:blipFill>
        <p:spPr>
          <a:xfrm>
            <a:off x="3239145" y="1255362"/>
            <a:ext cx="4316565" cy="4959457"/>
          </a:xfrm>
          <a:prstGeom prst="rect">
            <a:avLst/>
          </a:prstGeom>
        </p:spPr>
      </p:pic>
      <p:cxnSp>
        <p:nvCxnSpPr>
          <p:cNvPr id="3" name="Straight Arrow Connector 2"/>
          <p:cNvCxnSpPr/>
          <p:nvPr/>
        </p:nvCxnSpPr>
        <p:spPr>
          <a:xfrm flipH="1" flipV="1">
            <a:off x="7423688" y="2774197"/>
            <a:ext cx="1642820" cy="294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230319" y="3068664"/>
            <a:ext cx="2836189" cy="46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997844" y="3068664"/>
            <a:ext cx="3068664" cy="82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51349" y="3068664"/>
            <a:ext cx="3115159" cy="1239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28050" y="2883998"/>
            <a:ext cx="2115231" cy="461665"/>
          </a:xfrm>
          <a:prstGeom prst="rect">
            <a:avLst/>
          </a:prstGeom>
          <a:noFill/>
        </p:spPr>
        <p:txBody>
          <a:bodyPr wrap="square" rtlCol="0">
            <a:spAutoFit/>
          </a:bodyPr>
          <a:lstStyle/>
          <a:p>
            <a:r>
              <a:rPr lang="en-US" sz="2400"/>
              <a:t>Open catalogs</a:t>
            </a:r>
          </a:p>
        </p:txBody>
      </p:sp>
      <p:sp>
        <p:nvSpPr>
          <p:cNvPr id="12" name="Rectangle 11"/>
          <p:cNvSpPr/>
          <p:nvPr/>
        </p:nvSpPr>
        <p:spPr>
          <a:xfrm>
            <a:off x="3239145" y="1255362"/>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0141" y="4510005"/>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54643" y="2907247"/>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30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AACE-AF0C-46A3-ADAE-FA8E815BDFD1}"/>
              </a:ext>
            </a:extLst>
          </p:cNvPr>
          <p:cNvSpPr>
            <a:spLocks noGrp="1"/>
          </p:cNvSpPr>
          <p:nvPr>
            <p:ph type="title"/>
          </p:nvPr>
        </p:nvSpPr>
        <p:spPr/>
        <p:txBody>
          <a:bodyPr/>
          <a:lstStyle/>
          <a:p>
            <a:r>
              <a:rPr lang="en-US"/>
              <a:t>Alloy = language + tool</a:t>
            </a:r>
          </a:p>
        </p:txBody>
      </p:sp>
      <p:sp>
        <p:nvSpPr>
          <p:cNvPr id="3" name="Content Placeholder 2">
            <a:extLst>
              <a:ext uri="{FF2B5EF4-FFF2-40B4-BE49-F238E27FC236}">
                <a16:creationId xmlns:a16="http://schemas.microsoft.com/office/drawing/2014/main" id="{E1E6E665-0B6A-47C9-B9CF-B209F19DFE56}"/>
              </a:ext>
            </a:extLst>
          </p:cNvPr>
          <p:cNvSpPr>
            <a:spLocks noGrp="1"/>
          </p:cNvSpPr>
          <p:nvPr>
            <p:ph idx="1"/>
          </p:nvPr>
        </p:nvSpPr>
        <p:spPr/>
        <p:txBody>
          <a:bodyPr/>
          <a:lstStyle/>
          <a:p>
            <a:r>
              <a:rPr lang="en-US"/>
              <a:t>Alloy is a language for creating software models</a:t>
            </a:r>
          </a:p>
          <a:p>
            <a:r>
              <a:rPr lang="en-US"/>
              <a:t>The Alloy Analyzer is a tool that evaluates your models</a:t>
            </a:r>
          </a:p>
          <a:p>
            <a:pPr lvl="1"/>
            <a:r>
              <a:rPr lang="en-US"/>
              <a:t>Find vulnerabilities in the model</a:t>
            </a:r>
          </a:p>
          <a:p>
            <a:pPr lvl="1"/>
            <a:r>
              <a:rPr lang="en-US"/>
              <a:t>Generate instances that satisfy the model</a:t>
            </a:r>
          </a:p>
        </p:txBody>
      </p:sp>
    </p:spTree>
    <p:extLst>
      <p:ext uri="{BB962C8B-B14F-4D97-AF65-F5344CB8AC3E}">
        <p14:creationId xmlns:p14="http://schemas.microsoft.com/office/powerpoint/2010/main" val="18026496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27923" y="271025"/>
            <a:ext cx="7907486" cy="646331"/>
          </a:xfrm>
          <a:prstGeom prst="rect">
            <a:avLst/>
          </a:prstGeom>
          <a:solidFill>
            <a:srgbClr val="FFFF00"/>
          </a:solidFill>
        </p:spPr>
        <p:txBody>
          <a:bodyPr wrap="none" rtlCol="0">
            <a:spAutoFit/>
          </a:bodyPr>
          <a:lstStyle/>
          <a:p>
            <a:r>
              <a:rPr lang="en-US" sz="3600"/>
              <a:t>For each open catalog, the catalog's state</a:t>
            </a:r>
          </a:p>
        </p:txBody>
      </p:sp>
      <p:pic>
        <p:nvPicPr>
          <p:cNvPr id="19" name="Picture 18"/>
          <p:cNvPicPr>
            <a:picLocks noChangeAspect="1"/>
          </p:cNvPicPr>
          <p:nvPr/>
        </p:nvPicPr>
        <p:blipFill rotWithShape="1">
          <a:blip r:embed="rId2"/>
          <a:srcRect l="27300" t="24078" r="36051" b="24237"/>
          <a:stretch/>
        </p:blipFill>
        <p:spPr>
          <a:xfrm>
            <a:off x="4494508" y="1363850"/>
            <a:ext cx="4316565" cy="4959457"/>
          </a:xfrm>
          <a:prstGeom prst="rect">
            <a:avLst/>
          </a:prstGeom>
        </p:spPr>
      </p:pic>
      <p:sp>
        <p:nvSpPr>
          <p:cNvPr id="12" name="Rectangle 11"/>
          <p:cNvSpPr/>
          <p:nvPr/>
        </p:nvSpPr>
        <p:spPr>
          <a:xfrm>
            <a:off x="4494508" y="1363850"/>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5504" y="4618493"/>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10006" y="3015735"/>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3719594" y="2882685"/>
            <a:ext cx="774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67582" y="2637502"/>
            <a:ext cx="2611356" cy="461665"/>
          </a:xfrm>
          <a:prstGeom prst="rect">
            <a:avLst/>
          </a:prstGeom>
          <a:noFill/>
        </p:spPr>
        <p:txBody>
          <a:bodyPr wrap="none" rtlCol="0">
            <a:spAutoFit/>
          </a:bodyPr>
          <a:lstStyle/>
          <a:p>
            <a:r>
              <a:rPr lang="en-US" sz="2400"/>
              <a:t>state of this catalog</a:t>
            </a:r>
          </a:p>
        </p:txBody>
      </p:sp>
      <p:cxnSp>
        <p:nvCxnSpPr>
          <p:cNvPr id="16" name="Straight Arrow Connector 15"/>
          <p:cNvCxnSpPr/>
          <p:nvPr/>
        </p:nvCxnSpPr>
        <p:spPr>
          <a:xfrm flipH="1">
            <a:off x="3688598" y="3639476"/>
            <a:ext cx="774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88598" y="3998563"/>
            <a:ext cx="774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666021" y="4397577"/>
            <a:ext cx="774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83522" y="3413679"/>
            <a:ext cx="2611356" cy="461665"/>
          </a:xfrm>
          <a:prstGeom prst="rect">
            <a:avLst/>
          </a:prstGeom>
          <a:noFill/>
        </p:spPr>
        <p:txBody>
          <a:bodyPr wrap="none" rtlCol="0">
            <a:spAutoFit/>
          </a:bodyPr>
          <a:lstStyle/>
          <a:p>
            <a:r>
              <a:rPr lang="en-US" sz="2400"/>
              <a:t>state of this catalog</a:t>
            </a:r>
          </a:p>
        </p:txBody>
      </p:sp>
      <p:sp>
        <p:nvSpPr>
          <p:cNvPr id="24" name="TextBox 23"/>
          <p:cNvSpPr txBox="1"/>
          <p:nvPr/>
        </p:nvSpPr>
        <p:spPr>
          <a:xfrm>
            <a:off x="1199020" y="3763624"/>
            <a:ext cx="2611356" cy="461665"/>
          </a:xfrm>
          <a:prstGeom prst="rect">
            <a:avLst/>
          </a:prstGeom>
          <a:noFill/>
        </p:spPr>
        <p:txBody>
          <a:bodyPr wrap="none" rtlCol="0">
            <a:spAutoFit/>
          </a:bodyPr>
          <a:lstStyle/>
          <a:p>
            <a:r>
              <a:rPr lang="en-US" sz="2400"/>
              <a:t>state of this catalog</a:t>
            </a:r>
          </a:p>
        </p:txBody>
      </p:sp>
      <p:sp>
        <p:nvSpPr>
          <p:cNvPr id="25" name="TextBox 24"/>
          <p:cNvSpPr txBox="1"/>
          <p:nvPr/>
        </p:nvSpPr>
        <p:spPr>
          <a:xfrm>
            <a:off x="1164405" y="4163842"/>
            <a:ext cx="2611356" cy="461665"/>
          </a:xfrm>
          <a:prstGeom prst="rect">
            <a:avLst/>
          </a:prstGeom>
          <a:noFill/>
        </p:spPr>
        <p:txBody>
          <a:bodyPr wrap="none" rtlCol="0">
            <a:spAutoFit/>
          </a:bodyPr>
          <a:lstStyle/>
          <a:p>
            <a:r>
              <a:rPr lang="en-US" sz="2400"/>
              <a:t>state of this catalog</a:t>
            </a:r>
          </a:p>
        </p:txBody>
      </p:sp>
    </p:spTree>
    <p:extLst>
      <p:ext uri="{BB962C8B-B14F-4D97-AF65-F5344CB8AC3E}">
        <p14:creationId xmlns:p14="http://schemas.microsoft.com/office/powerpoint/2010/main" val="12061220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9145" y="299066"/>
            <a:ext cx="4189865" cy="646331"/>
          </a:xfrm>
          <a:prstGeom prst="rect">
            <a:avLst/>
          </a:prstGeom>
          <a:solidFill>
            <a:srgbClr val="FFFF00"/>
          </a:solidFill>
        </p:spPr>
        <p:txBody>
          <a:bodyPr wrap="none" rtlCol="0">
            <a:spAutoFit/>
          </a:bodyPr>
          <a:lstStyle/>
          <a:p>
            <a:r>
              <a:rPr lang="en-US" sz="3600"/>
              <a:t>The “current” catalog</a:t>
            </a:r>
          </a:p>
        </p:txBody>
      </p:sp>
      <p:pic>
        <p:nvPicPr>
          <p:cNvPr id="19" name="Picture 18"/>
          <p:cNvPicPr>
            <a:picLocks noChangeAspect="1"/>
          </p:cNvPicPr>
          <p:nvPr/>
        </p:nvPicPr>
        <p:blipFill rotWithShape="1">
          <a:blip r:embed="rId2"/>
          <a:srcRect l="27300" t="24078" r="36051" b="24237"/>
          <a:stretch/>
        </p:blipFill>
        <p:spPr>
          <a:xfrm>
            <a:off x="3239145" y="1255362"/>
            <a:ext cx="4316565" cy="4959457"/>
          </a:xfrm>
          <a:prstGeom prst="rect">
            <a:avLst/>
          </a:prstGeom>
        </p:spPr>
      </p:pic>
      <p:sp>
        <p:nvSpPr>
          <p:cNvPr id="12" name="Rectangle 11"/>
          <p:cNvSpPr/>
          <p:nvPr/>
        </p:nvSpPr>
        <p:spPr>
          <a:xfrm>
            <a:off x="3239145" y="1255362"/>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0141" y="4510005"/>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54643" y="2907247"/>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991173" y="3642102"/>
            <a:ext cx="3130658" cy="55793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6276814" y="3921071"/>
            <a:ext cx="18752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52108" y="3673098"/>
            <a:ext cx="3208148" cy="1200329"/>
          </a:xfrm>
          <a:prstGeom prst="rect">
            <a:avLst/>
          </a:prstGeom>
          <a:noFill/>
        </p:spPr>
        <p:txBody>
          <a:bodyPr wrap="square" rtlCol="0">
            <a:spAutoFit/>
          </a:bodyPr>
          <a:lstStyle/>
          <a:p>
            <a:r>
              <a:rPr lang="en-US" sz="2400"/>
              <a:t>The catalog that I am working on at this moment</a:t>
            </a:r>
          </a:p>
        </p:txBody>
      </p:sp>
    </p:spTree>
    <p:extLst>
      <p:ext uri="{BB962C8B-B14F-4D97-AF65-F5344CB8AC3E}">
        <p14:creationId xmlns:p14="http://schemas.microsoft.com/office/powerpoint/2010/main" val="10419542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63846" y="779513"/>
            <a:ext cx="4552080" cy="646331"/>
          </a:xfrm>
          <a:prstGeom prst="rect">
            <a:avLst/>
          </a:prstGeom>
          <a:solidFill>
            <a:srgbClr val="FFFF00"/>
          </a:solidFill>
        </p:spPr>
        <p:txBody>
          <a:bodyPr wrap="none" rtlCol="0">
            <a:spAutoFit/>
          </a:bodyPr>
          <a:lstStyle/>
          <a:p>
            <a:r>
              <a:rPr lang="en-US" sz="3600"/>
              <a:t>Assets on the clipboard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3750590" y="1549831"/>
            <a:ext cx="3812584" cy="5129938"/>
          </a:xfrm>
          <a:prstGeom prst="rect">
            <a:avLst/>
          </a:prstGeom>
        </p:spPr>
      </p:pic>
      <p:pic>
        <p:nvPicPr>
          <p:cNvPr id="10" name="Picture 9"/>
          <p:cNvPicPr>
            <a:picLocks noChangeAspect="1"/>
          </p:cNvPicPr>
          <p:nvPr/>
        </p:nvPicPr>
        <p:blipFill rotWithShape="1">
          <a:blip r:embed="rId3"/>
          <a:srcRect l="3153" t="25295" r="76711" b="57919"/>
          <a:stretch/>
        </p:blipFill>
        <p:spPr>
          <a:xfrm>
            <a:off x="4882710" y="2703015"/>
            <a:ext cx="1534332" cy="960895"/>
          </a:xfrm>
          <a:prstGeom prst="rect">
            <a:avLst/>
          </a:prstGeom>
          <a:ln>
            <a:solidFill>
              <a:schemeClr val="tx1"/>
            </a:solidFill>
          </a:ln>
        </p:spPr>
      </p:pic>
      <p:pic>
        <p:nvPicPr>
          <p:cNvPr id="11" name="Picture 10"/>
          <p:cNvPicPr>
            <a:picLocks noChangeAspect="1"/>
          </p:cNvPicPr>
          <p:nvPr/>
        </p:nvPicPr>
        <p:blipFill rotWithShape="1">
          <a:blip r:embed="rId4"/>
          <a:srcRect l="4577" t="53723" r="76770" b="27055"/>
          <a:stretch/>
        </p:blipFill>
        <p:spPr>
          <a:xfrm>
            <a:off x="4929204" y="3787897"/>
            <a:ext cx="1421365" cy="1100379"/>
          </a:xfrm>
          <a:prstGeom prst="rect">
            <a:avLst/>
          </a:prstGeom>
        </p:spPr>
      </p:pic>
    </p:spTree>
    <p:extLst>
      <p:ext uri="{BB962C8B-B14F-4D97-AF65-F5344CB8AC3E}">
        <p14:creationId xmlns:p14="http://schemas.microsoft.com/office/powerpoint/2010/main" val="17840979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0109" y="2665708"/>
            <a:ext cx="4164858" cy="1569660"/>
          </a:xfrm>
          <a:prstGeom prst="rect">
            <a:avLst/>
          </a:prstGeom>
          <a:noFill/>
        </p:spPr>
        <p:txBody>
          <a:bodyPr wrap="none" rtlCol="0">
            <a:spAutoFit/>
          </a:bodyPr>
          <a:lstStyle/>
          <a:p>
            <a:r>
              <a:rPr lang="en-US" sz="2400"/>
              <a:t>- the set of open catalogs</a:t>
            </a:r>
          </a:p>
          <a:p>
            <a:r>
              <a:rPr lang="en-US" sz="2400"/>
              <a:t>- for each open catalog, its state</a:t>
            </a:r>
          </a:p>
          <a:p>
            <a:r>
              <a:rPr lang="en-US" sz="2400"/>
              <a:t>- the “current” catalog</a:t>
            </a:r>
          </a:p>
          <a:p>
            <a:r>
              <a:rPr lang="en-US" sz="2400"/>
              <a:t>- assets on the clipboard</a:t>
            </a:r>
          </a:p>
        </p:txBody>
      </p:sp>
      <p:sp>
        <p:nvSpPr>
          <p:cNvPr id="5" name="Rectangle 4"/>
          <p:cNvSpPr/>
          <p:nvPr/>
        </p:nvSpPr>
        <p:spPr>
          <a:xfrm>
            <a:off x="1027789" y="656117"/>
            <a:ext cx="10177486" cy="1446550"/>
          </a:xfrm>
          <a:prstGeom prst="rect">
            <a:avLst/>
          </a:prstGeom>
        </p:spPr>
        <p:txBody>
          <a:bodyPr wrap="square">
            <a:spAutoFit/>
          </a:bodyPr>
          <a:lstStyle/>
          <a:p>
            <a:r>
              <a:rPr lang="en-US" sz="4400"/>
              <a:t>Summary of things that describe the state of the application</a:t>
            </a:r>
          </a:p>
        </p:txBody>
      </p:sp>
    </p:spTree>
    <p:extLst>
      <p:ext uri="{BB962C8B-B14F-4D97-AF65-F5344CB8AC3E}">
        <p14:creationId xmlns:p14="http://schemas.microsoft.com/office/powerpoint/2010/main" val="23698192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Next, identify things that describe the state of a </a:t>
            </a:r>
            <a:r>
              <a:rPr lang="en-US" u="sng"/>
              <a:t>catalog</a:t>
            </a:r>
          </a:p>
        </p:txBody>
      </p:sp>
    </p:spTree>
    <p:extLst>
      <p:ext uri="{BB962C8B-B14F-4D97-AF65-F5344CB8AC3E}">
        <p14:creationId xmlns:p14="http://schemas.microsoft.com/office/powerpoint/2010/main" val="11154696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5" name="Rectangle 4"/>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19173" t="31447" r="3437" b="4141"/>
          <a:stretch/>
        </p:blipFill>
        <p:spPr>
          <a:xfrm>
            <a:off x="5594888" y="1480088"/>
            <a:ext cx="6199322" cy="3564609"/>
          </a:xfrm>
          <a:prstGeom prst="rect">
            <a:avLst/>
          </a:prstGeom>
        </p:spPr>
      </p:pic>
      <p:sp>
        <p:nvSpPr>
          <p:cNvPr id="11" name="Oval 10"/>
          <p:cNvSpPr/>
          <p:nvPr/>
        </p:nvSpPr>
        <p:spPr>
          <a:xfrm>
            <a:off x="8477573" y="3084164"/>
            <a:ext cx="3533613" cy="11778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93410" y="3905573"/>
            <a:ext cx="1069383" cy="10073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3533614" y="3657600"/>
            <a:ext cx="4943959" cy="154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2" idx="2"/>
          </p:cNvCxnSpPr>
          <p:nvPr/>
        </p:nvCxnSpPr>
        <p:spPr>
          <a:xfrm flipH="1" flipV="1">
            <a:off x="3533614" y="3797085"/>
            <a:ext cx="1859796" cy="6121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1217241" y="269252"/>
            <a:ext cx="3121945" cy="646331"/>
          </a:xfrm>
          <a:prstGeom prst="rect">
            <a:avLst/>
          </a:prstGeom>
          <a:solidFill>
            <a:srgbClr val="FFFF00"/>
          </a:solidFill>
        </p:spPr>
        <p:txBody>
          <a:bodyPr wrap="none">
            <a:spAutoFit/>
          </a:bodyPr>
          <a:lstStyle/>
          <a:p>
            <a:r>
              <a:rPr lang="en-US" sz="3600"/>
              <a:t>Catalog's assets</a:t>
            </a:r>
          </a:p>
        </p:txBody>
      </p:sp>
      <p:sp>
        <p:nvSpPr>
          <p:cNvPr id="2" name="TextBox 1"/>
          <p:cNvSpPr txBox="1"/>
          <p:nvPr/>
        </p:nvSpPr>
        <p:spPr>
          <a:xfrm>
            <a:off x="5393410" y="5411864"/>
            <a:ext cx="4417017" cy="830997"/>
          </a:xfrm>
          <a:prstGeom prst="rect">
            <a:avLst/>
          </a:prstGeom>
          <a:solidFill>
            <a:srgbClr val="FFFF00"/>
          </a:solidFill>
        </p:spPr>
        <p:txBody>
          <a:bodyPr wrap="square" rtlCol="0">
            <a:spAutoFit/>
          </a:bodyPr>
          <a:lstStyle/>
          <a:p>
            <a:r>
              <a:rPr lang="en-US" sz="2400"/>
              <a:t>The photos (assets) that are in the Bruce Lee catalog</a:t>
            </a:r>
          </a:p>
        </p:txBody>
      </p:sp>
    </p:spTree>
    <p:extLst>
      <p:ext uri="{BB962C8B-B14F-4D97-AF65-F5344CB8AC3E}">
        <p14:creationId xmlns:p14="http://schemas.microsoft.com/office/powerpoint/2010/main" val="15248730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5" name="Rectangle 4"/>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19173" t="31447" r="3437" b="4141"/>
          <a:stretch/>
        </p:blipFill>
        <p:spPr>
          <a:xfrm>
            <a:off x="5594888" y="1480088"/>
            <a:ext cx="6199322" cy="3564609"/>
          </a:xfrm>
          <a:prstGeom prst="rect">
            <a:avLst/>
          </a:prstGeom>
        </p:spPr>
      </p:pic>
      <p:sp>
        <p:nvSpPr>
          <p:cNvPr id="11" name="Oval 10"/>
          <p:cNvSpPr/>
          <p:nvPr/>
        </p:nvSpPr>
        <p:spPr>
          <a:xfrm>
            <a:off x="8477573" y="3084164"/>
            <a:ext cx="3533613" cy="11778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93410" y="3905573"/>
            <a:ext cx="1069383" cy="100739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3533614" y="3657600"/>
            <a:ext cx="4943959" cy="154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2" idx="2"/>
          </p:cNvCxnSpPr>
          <p:nvPr/>
        </p:nvCxnSpPr>
        <p:spPr>
          <a:xfrm flipH="1" flipV="1">
            <a:off x="3533614" y="3797085"/>
            <a:ext cx="1859796" cy="6121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1217241" y="269252"/>
            <a:ext cx="9474901" cy="646331"/>
          </a:xfrm>
          <a:prstGeom prst="rect">
            <a:avLst/>
          </a:prstGeom>
          <a:solidFill>
            <a:srgbClr val="FFFF00"/>
          </a:solidFill>
        </p:spPr>
        <p:txBody>
          <a:bodyPr wrap="none">
            <a:spAutoFit/>
          </a:bodyPr>
          <a:lstStyle/>
          <a:p>
            <a:r>
              <a:rPr lang="en-US" sz="3600"/>
              <a:t>Catalog's assets that are showing, that are hidden</a:t>
            </a:r>
          </a:p>
        </p:txBody>
      </p:sp>
      <p:sp>
        <p:nvSpPr>
          <p:cNvPr id="2" name="Arrow: Down 1"/>
          <p:cNvSpPr/>
          <p:nvPr/>
        </p:nvSpPr>
        <p:spPr>
          <a:xfrm flipV="1">
            <a:off x="5660223" y="4974957"/>
            <a:ext cx="588936" cy="782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26341" y="5757623"/>
            <a:ext cx="1056700" cy="461665"/>
          </a:xfrm>
          <a:prstGeom prst="rect">
            <a:avLst/>
          </a:prstGeom>
          <a:solidFill>
            <a:srgbClr val="FFFF00"/>
          </a:solidFill>
        </p:spPr>
        <p:txBody>
          <a:bodyPr wrap="none" rtlCol="0">
            <a:spAutoFit/>
          </a:bodyPr>
          <a:lstStyle/>
          <a:p>
            <a:r>
              <a:rPr lang="en-US" sz="2400"/>
              <a:t>hidden</a:t>
            </a:r>
          </a:p>
        </p:txBody>
      </p:sp>
      <p:sp>
        <p:nvSpPr>
          <p:cNvPr id="15" name="Arrow: Down 14"/>
          <p:cNvSpPr/>
          <p:nvPr/>
        </p:nvSpPr>
        <p:spPr>
          <a:xfrm flipV="1">
            <a:off x="9780189" y="4316277"/>
            <a:ext cx="588936" cy="782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44148" y="5147537"/>
            <a:ext cx="1223797" cy="461665"/>
          </a:xfrm>
          <a:prstGeom prst="rect">
            <a:avLst/>
          </a:prstGeom>
          <a:solidFill>
            <a:srgbClr val="FFFF00"/>
          </a:solidFill>
        </p:spPr>
        <p:txBody>
          <a:bodyPr wrap="none" rtlCol="0">
            <a:spAutoFit/>
          </a:bodyPr>
          <a:lstStyle/>
          <a:p>
            <a:r>
              <a:rPr lang="en-US" sz="2400"/>
              <a:t>showing</a:t>
            </a:r>
          </a:p>
        </p:txBody>
      </p:sp>
    </p:spTree>
    <p:extLst>
      <p:ext uri="{BB962C8B-B14F-4D97-AF65-F5344CB8AC3E}">
        <p14:creationId xmlns:p14="http://schemas.microsoft.com/office/powerpoint/2010/main" val="34218842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5" name="Rectangle 4"/>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19173" t="31447" r="3437" b="4141"/>
          <a:stretch/>
        </p:blipFill>
        <p:spPr>
          <a:xfrm>
            <a:off x="5594888" y="1480088"/>
            <a:ext cx="6199322" cy="3564609"/>
          </a:xfrm>
          <a:prstGeom prst="rect">
            <a:avLst/>
          </a:prstGeom>
        </p:spPr>
      </p:pic>
      <p:sp>
        <p:nvSpPr>
          <p:cNvPr id="11" name="Oval 10"/>
          <p:cNvSpPr/>
          <p:nvPr/>
        </p:nvSpPr>
        <p:spPr>
          <a:xfrm>
            <a:off x="8477573" y="3084164"/>
            <a:ext cx="3533613" cy="11778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93410" y="3905573"/>
            <a:ext cx="1069383" cy="100739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3533614" y="3657600"/>
            <a:ext cx="4943959" cy="154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2" idx="2"/>
          </p:cNvCxnSpPr>
          <p:nvPr/>
        </p:nvCxnSpPr>
        <p:spPr>
          <a:xfrm flipH="1" flipV="1">
            <a:off x="3533614" y="3797085"/>
            <a:ext cx="1859796" cy="6121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1217241" y="269252"/>
            <a:ext cx="6367128" cy="646331"/>
          </a:xfrm>
          <a:prstGeom prst="rect">
            <a:avLst/>
          </a:prstGeom>
          <a:solidFill>
            <a:srgbClr val="FFFF00"/>
          </a:solidFill>
        </p:spPr>
        <p:txBody>
          <a:bodyPr wrap="none">
            <a:spAutoFit/>
          </a:bodyPr>
          <a:lstStyle/>
          <a:p>
            <a:r>
              <a:rPr lang="en-US" sz="3600"/>
              <a:t>Catalog's assets that are selected</a:t>
            </a:r>
          </a:p>
        </p:txBody>
      </p:sp>
      <p:sp>
        <p:nvSpPr>
          <p:cNvPr id="8" name="Rectangle 7"/>
          <p:cNvSpPr/>
          <p:nvPr/>
        </p:nvSpPr>
        <p:spPr>
          <a:xfrm>
            <a:off x="9701939" y="3285641"/>
            <a:ext cx="325464" cy="511444"/>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492353" y="3285641"/>
            <a:ext cx="294467" cy="511444"/>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10027403" y="3657600"/>
            <a:ext cx="263472" cy="16273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0290875" y="3673098"/>
            <a:ext cx="201478" cy="15653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676828" y="5300420"/>
            <a:ext cx="1228093" cy="461665"/>
          </a:xfrm>
          <a:prstGeom prst="rect">
            <a:avLst/>
          </a:prstGeom>
          <a:solidFill>
            <a:srgbClr val="FFFF00"/>
          </a:solidFill>
        </p:spPr>
        <p:txBody>
          <a:bodyPr wrap="none" rtlCol="0">
            <a:spAutoFit/>
          </a:bodyPr>
          <a:lstStyle/>
          <a:p>
            <a:r>
              <a:rPr lang="en-US" sz="2400"/>
              <a:t>selected</a:t>
            </a:r>
          </a:p>
        </p:txBody>
      </p:sp>
    </p:spTree>
    <p:extLst>
      <p:ext uri="{BB962C8B-B14F-4D97-AF65-F5344CB8AC3E}">
        <p14:creationId xmlns:p14="http://schemas.microsoft.com/office/powerpoint/2010/main" val="8956274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6706" y="2603713"/>
            <a:ext cx="7192546" cy="1569660"/>
          </a:xfrm>
          <a:prstGeom prst="rect">
            <a:avLst/>
          </a:prstGeom>
          <a:noFill/>
        </p:spPr>
        <p:txBody>
          <a:bodyPr wrap="none" rtlCol="0">
            <a:spAutoFit/>
          </a:bodyPr>
          <a:lstStyle/>
          <a:p>
            <a:r>
              <a:rPr lang="en-US" sz="2400"/>
              <a:t>- the catalog's assets</a:t>
            </a:r>
          </a:p>
          <a:p>
            <a:r>
              <a:rPr lang="en-US" sz="2400"/>
              <a:t>- the catalog's assets that are showing</a:t>
            </a:r>
          </a:p>
          <a:p>
            <a:r>
              <a:rPr lang="en-US" sz="2400"/>
              <a:t>- the catalog's assets that are hidden</a:t>
            </a:r>
          </a:p>
          <a:p>
            <a:r>
              <a:rPr lang="en-US" sz="2400"/>
              <a:t>- the catalog's assets that are selected (or none selected)</a:t>
            </a:r>
          </a:p>
        </p:txBody>
      </p:sp>
      <p:sp>
        <p:nvSpPr>
          <p:cNvPr id="3" name="Rectangle 2"/>
          <p:cNvSpPr/>
          <p:nvPr/>
        </p:nvSpPr>
        <p:spPr>
          <a:xfrm>
            <a:off x="1027789" y="656117"/>
            <a:ext cx="9449065" cy="1446550"/>
          </a:xfrm>
          <a:prstGeom prst="rect">
            <a:avLst/>
          </a:prstGeom>
        </p:spPr>
        <p:txBody>
          <a:bodyPr wrap="square">
            <a:spAutoFit/>
          </a:bodyPr>
          <a:lstStyle/>
          <a:p>
            <a:r>
              <a:rPr lang="en-US" sz="4400"/>
              <a:t>Summary of the things that describe the state of a catalog</a:t>
            </a:r>
          </a:p>
        </p:txBody>
      </p:sp>
    </p:spTree>
    <p:extLst>
      <p:ext uri="{BB962C8B-B14F-4D97-AF65-F5344CB8AC3E}">
        <p14:creationId xmlns:p14="http://schemas.microsoft.com/office/powerpoint/2010/main" val="35072652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7" y="2315732"/>
            <a:ext cx="9144000" cy="2387600"/>
          </a:xfrm>
        </p:spPr>
        <p:txBody>
          <a:bodyPr>
            <a:normAutofit fontScale="90000"/>
          </a:bodyPr>
          <a:lstStyle/>
          <a:p>
            <a:r>
              <a:rPr lang="en-US"/>
              <a:t>(2) </a:t>
            </a:r>
            <a:r>
              <a:rPr lang="en-US" b="1"/>
              <a:t>Behavior</a:t>
            </a:r>
            <a:r>
              <a:rPr lang="en-US"/>
              <a:t>: </a:t>
            </a:r>
            <a:br>
              <a:rPr lang="en-US"/>
            </a:br>
            <a:r>
              <a:rPr lang="en-US"/>
              <a:t>Describe the effects of each command on the things in the previous slides</a:t>
            </a:r>
          </a:p>
        </p:txBody>
      </p:sp>
    </p:spTree>
    <p:extLst>
      <p:ext uri="{BB962C8B-B14F-4D97-AF65-F5344CB8AC3E}">
        <p14:creationId xmlns:p14="http://schemas.microsoft.com/office/powerpoint/2010/main" val="343345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91429" y="2119086"/>
            <a:ext cx="6614577" cy="1061230"/>
          </a:xfrm>
        </p:spPr>
        <p:txBody>
          <a:bodyPr>
            <a:normAutofit fontScale="90000"/>
          </a:bodyPr>
          <a:lstStyle/>
          <a:p>
            <a:pPr algn="l"/>
            <a:r>
              <a:rPr lang="en-US"/>
              <a:t>Alloy was created at MIT by Daniel Jackson</a:t>
            </a:r>
          </a:p>
        </p:txBody>
      </p:sp>
      <p:pic>
        <p:nvPicPr>
          <p:cNvPr id="7" name="Picture 6"/>
          <p:cNvPicPr>
            <a:picLocks noChangeAspect="1"/>
          </p:cNvPicPr>
          <p:nvPr/>
        </p:nvPicPr>
        <p:blipFill rotWithShape="1">
          <a:blip r:embed="rId2"/>
          <a:srcRect l="1111" t="46171" r="74603" b="23781"/>
          <a:stretch/>
        </p:blipFill>
        <p:spPr>
          <a:xfrm>
            <a:off x="899887" y="3868615"/>
            <a:ext cx="3091542" cy="2032064"/>
          </a:xfrm>
          <a:prstGeom prst="rect">
            <a:avLst/>
          </a:prstGeom>
        </p:spPr>
      </p:pic>
      <p:sp>
        <p:nvSpPr>
          <p:cNvPr id="8" name="Rectangle 7"/>
          <p:cNvSpPr/>
          <p:nvPr/>
        </p:nvSpPr>
        <p:spPr>
          <a:xfrm>
            <a:off x="2946400" y="1538514"/>
            <a:ext cx="1146629" cy="5805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7436"/>
          <a:stretch/>
        </p:blipFill>
        <p:spPr>
          <a:xfrm>
            <a:off x="899887" y="1755855"/>
            <a:ext cx="2853104" cy="2112760"/>
          </a:xfrm>
          <a:prstGeom prst="rect">
            <a:avLst/>
          </a:prstGeom>
        </p:spPr>
      </p:pic>
      <p:sp>
        <p:nvSpPr>
          <p:cNvPr id="2" name="Rectangle 1"/>
          <p:cNvSpPr/>
          <p:nvPr/>
        </p:nvSpPr>
        <p:spPr>
          <a:xfrm>
            <a:off x="4093029" y="3370753"/>
            <a:ext cx="3526606" cy="461665"/>
          </a:xfrm>
          <a:prstGeom prst="rect">
            <a:avLst/>
          </a:prstGeom>
        </p:spPr>
        <p:txBody>
          <a:bodyPr wrap="none">
            <a:spAutoFit/>
          </a:bodyPr>
          <a:lstStyle/>
          <a:p>
            <a:r>
              <a:rPr lang="en-US" sz="2400">
                <a:hlinkClick r:id="rId4"/>
              </a:rPr>
              <a:t>http://alloy.mit.edu/alloy/</a:t>
            </a:r>
            <a:r>
              <a:rPr lang="en-US" sz="2400"/>
              <a:t> </a:t>
            </a:r>
          </a:p>
        </p:txBody>
      </p:sp>
    </p:spTree>
    <p:extLst>
      <p:ext uri="{BB962C8B-B14F-4D97-AF65-F5344CB8AC3E}">
        <p14:creationId xmlns:p14="http://schemas.microsoft.com/office/powerpoint/2010/main" val="3855163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some notation</a:t>
            </a:r>
          </a:p>
        </p:txBody>
      </p:sp>
      <p:sp>
        <p:nvSpPr>
          <p:cNvPr id="3" name="Content Placeholder 2"/>
          <p:cNvSpPr>
            <a:spLocks noGrp="1"/>
          </p:cNvSpPr>
          <p:nvPr>
            <p:ph idx="1"/>
          </p:nvPr>
        </p:nvSpPr>
        <p:spPr/>
        <p:txBody>
          <a:bodyPr/>
          <a:lstStyle/>
          <a:p>
            <a:pPr marL="0" indent="0">
              <a:buNone/>
            </a:pPr>
            <a:r>
              <a:rPr lang="en-US"/>
              <a:t>Let:</a:t>
            </a:r>
          </a:p>
          <a:p>
            <a:pPr marL="457200" lvl="1" indent="0">
              <a:buNone/>
            </a:pPr>
            <a:r>
              <a:rPr lang="en-US" b="1"/>
              <a:t>xs</a:t>
            </a:r>
            <a:r>
              <a:rPr lang="en-US"/>
              <a:t> denote the application’s state before executing the command</a:t>
            </a:r>
          </a:p>
          <a:p>
            <a:pPr marL="457200" lvl="1" indent="0">
              <a:buNone/>
            </a:pPr>
            <a:r>
              <a:rPr lang="en-US" b="1"/>
              <a:t>xs'</a:t>
            </a:r>
            <a:r>
              <a:rPr lang="en-US"/>
              <a:t> denote the application’s state after executing the command</a:t>
            </a:r>
          </a:p>
          <a:p>
            <a:pPr marL="457200" lvl="1" indent="0">
              <a:buNone/>
            </a:pPr>
            <a:r>
              <a:rPr lang="en-US" b="1"/>
              <a:t>cs</a:t>
            </a:r>
            <a:r>
              <a:rPr lang="en-US"/>
              <a:t> denote the state of the current catalog before executing the command</a:t>
            </a:r>
          </a:p>
          <a:p>
            <a:pPr marL="457200" lvl="1" indent="0">
              <a:buNone/>
            </a:pPr>
            <a:r>
              <a:rPr lang="en-US" b="1"/>
              <a:t>cs'</a:t>
            </a:r>
            <a:r>
              <a:rPr lang="en-US"/>
              <a:t> denote the state of the current catalog after executing the command</a:t>
            </a:r>
          </a:p>
          <a:p>
            <a:pPr marL="457200" lvl="1" indent="0">
              <a:buNone/>
            </a:pPr>
            <a:r>
              <a:rPr lang="en-US" b="1"/>
              <a:t>buffer</a:t>
            </a:r>
            <a:r>
              <a:rPr lang="en-US"/>
              <a:t> denote the application’s clipboard</a:t>
            </a:r>
          </a:p>
          <a:p>
            <a:pPr marL="457200" lvl="1" indent="0">
              <a:buNone/>
            </a:pPr>
            <a:r>
              <a:rPr lang="en-US" b="1"/>
              <a:t>Undefined</a:t>
            </a:r>
            <a:r>
              <a:rPr lang="en-US"/>
              <a:t> denote no selection (selection is empty)</a:t>
            </a:r>
          </a:p>
        </p:txBody>
      </p:sp>
    </p:spTree>
    <p:extLst>
      <p:ext uri="{BB962C8B-B14F-4D97-AF65-F5344CB8AC3E}">
        <p14:creationId xmlns:p14="http://schemas.microsoft.com/office/powerpoint/2010/main" val="28992248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7" y="1742295"/>
            <a:ext cx="9144000" cy="2387600"/>
          </a:xfrm>
        </p:spPr>
        <p:txBody>
          <a:bodyPr/>
          <a:lstStyle/>
          <a:p>
            <a:r>
              <a:rPr lang="en-US"/>
              <a:t>Describe the effects of the “cut” command</a:t>
            </a:r>
          </a:p>
        </p:txBody>
      </p:sp>
    </p:spTree>
    <p:extLst>
      <p:ext uri="{BB962C8B-B14F-4D97-AF65-F5344CB8AC3E}">
        <p14:creationId xmlns:p14="http://schemas.microsoft.com/office/powerpoint/2010/main" val="7132895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2014" y="923198"/>
            <a:ext cx="7620000" cy="5724525"/>
          </a:xfrm>
          <a:prstGeom prst="rect">
            <a:avLst/>
          </a:prstGeom>
        </p:spPr>
      </p:pic>
      <p:sp>
        <p:nvSpPr>
          <p:cNvPr id="3" name="TextBox 2"/>
          <p:cNvSpPr txBox="1"/>
          <p:nvPr/>
        </p:nvSpPr>
        <p:spPr>
          <a:xfrm>
            <a:off x="1580829" y="278541"/>
            <a:ext cx="8338088" cy="461665"/>
          </a:xfrm>
          <a:prstGeom prst="rect">
            <a:avLst/>
          </a:prstGeom>
          <a:solidFill>
            <a:srgbClr val="FFFF00"/>
          </a:solidFill>
        </p:spPr>
        <p:txBody>
          <a:bodyPr wrap="square" rtlCol="0">
            <a:spAutoFit/>
          </a:bodyPr>
          <a:lstStyle/>
          <a:p>
            <a:r>
              <a:rPr lang="en-US" sz="2400"/>
              <a:t>Precondition to using the cut command: photos must be selected</a:t>
            </a:r>
          </a:p>
        </p:txBody>
      </p:sp>
      <p:sp>
        <p:nvSpPr>
          <p:cNvPr id="4" name="TextBox 3"/>
          <p:cNvSpPr txBox="1"/>
          <p:nvPr/>
        </p:nvSpPr>
        <p:spPr>
          <a:xfrm>
            <a:off x="5207431" y="4742481"/>
            <a:ext cx="2594043" cy="461665"/>
          </a:xfrm>
          <a:prstGeom prst="rect">
            <a:avLst/>
          </a:prstGeom>
          <a:noFill/>
        </p:spPr>
        <p:txBody>
          <a:bodyPr wrap="none" rtlCol="0">
            <a:spAutoFit/>
          </a:bodyPr>
          <a:lstStyle/>
          <a:p>
            <a:r>
              <a:rPr lang="en-US" sz="2400">
                <a:solidFill>
                  <a:schemeClr val="bg1"/>
                </a:solidFill>
              </a:rPr>
              <a:t>No photos selected</a:t>
            </a:r>
          </a:p>
        </p:txBody>
      </p:sp>
    </p:spTree>
    <p:extLst>
      <p:ext uri="{BB962C8B-B14F-4D97-AF65-F5344CB8AC3E}">
        <p14:creationId xmlns:p14="http://schemas.microsoft.com/office/powerpoint/2010/main" val="17369103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2014" y="923198"/>
            <a:ext cx="7620000" cy="5724525"/>
          </a:xfrm>
          <a:prstGeom prst="rect">
            <a:avLst/>
          </a:prstGeom>
        </p:spPr>
      </p:pic>
      <p:sp>
        <p:nvSpPr>
          <p:cNvPr id="3" name="TextBox 2"/>
          <p:cNvSpPr txBox="1"/>
          <p:nvPr/>
        </p:nvSpPr>
        <p:spPr>
          <a:xfrm>
            <a:off x="1580829" y="278541"/>
            <a:ext cx="8338088" cy="461665"/>
          </a:xfrm>
          <a:prstGeom prst="rect">
            <a:avLst/>
          </a:prstGeom>
          <a:solidFill>
            <a:srgbClr val="FFFF00"/>
          </a:solidFill>
        </p:spPr>
        <p:txBody>
          <a:bodyPr wrap="square" rtlCol="0">
            <a:spAutoFit/>
          </a:bodyPr>
          <a:lstStyle/>
          <a:p>
            <a:r>
              <a:rPr lang="en-US" sz="2400"/>
              <a:t>Precondition to using the cut command: photos must be selected</a:t>
            </a:r>
          </a:p>
        </p:txBody>
      </p:sp>
      <p:sp>
        <p:nvSpPr>
          <p:cNvPr id="4" name="TextBox 3"/>
          <p:cNvSpPr txBox="1"/>
          <p:nvPr/>
        </p:nvSpPr>
        <p:spPr>
          <a:xfrm>
            <a:off x="5207431" y="4559489"/>
            <a:ext cx="3344698" cy="461665"/>
          </a:xfrm>
          <a:prstGeom prst="rect">
            <a:avLst/>
          </a:prstGeom>
          <a:solidFill>
            <a:srgbClr val="FFFF00"/>
          </a:solidFill>
        </p:spPr>
        <p:txBody>
          <a:bodyPr wrap="none" rtlCol="0">
            <a:spAutoFit/>
          </a:bodyPr>
          <a:lstStyle/>
          <a:p>
            <a:r>
              <a:rPr lang="en-US" sz="2400"/>
              <a:t>cs.selection != Undefined</a:t>
            </a:r>
          </a:p>
        </p:txBody>
      </p:sp>
    </p:spTree>
    <p:extLst>
      <p:ext uri="{BB962C8B-B14F-4D97-AF65-F5344CB8AC3E}">
        <p14:creationId xmlns:p14="http://schemas.microsoft.com/office/powerpoint/2010/main" val="35331698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7844725" y="836909"/>
            <a:ext cx="4197459" cy="5647798"/>
          </a:xfrm>
          <a:prstGeom prst="rect">
            <a:avLst/>
          </a:prstGeom>
          <a:ln>
            <a:noFill/>
          </a:ln>
        </p:spPr>
      </p:pic>
      <p:pic>
        <p:nvPicPr>
          <p:cNvPr id="4" name="Picture 3"/>
          <p:cNvPicPr>
            <a:picLocks noChangeAspect="1"/>
          </p:cNvPicPr>
          <p:nvPr/>
        </p:nvPicPr>
        <p:blipFill>
          <a:blip r:embed="rId3"/>
          <a:stretch>
            <a:fillRect/>
          </a:stretch>
        </p:blipFill>
        <p:spPr>
          <a:xfrm>
            <a:off x="224725" y="985190"/>
            <a:ext cx="7620000" cy="57245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8434" y="2032671"/>
            <a:ext cx="695355" cy="1043742"/>
          </a:xfrm>
          <a:prstGeom prst="rect">
            <a:avLst/>
          </a:prstGeom>
        </p:spPr>
      </p:pic>
      <p:cxnSp>
        <p:nvCxnSpPr>
          <p:cNvPr id="9" name="Straight Arrow Connector 8"/>
          <p:cNvCxnSpPr/>
          <p:nvPr/>
        </p:nvCxnSpPr>
        <p:spPr>
          <a:xfrm flipV="1">
            <a:off x="7268705" y="2991173"/>
            <a:ext cx="1146875" cy="1549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05186" y="3673098"/>
            <a:ext cx="6310394" cy="108229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0963" y="263042"/>
            <a:ext cx="11449929" cy="461665"/>
          </a:xfrm>
          <a:prstGeom prst="rect">
            <a:avLst/>
          </a:prstGeom>
          <a:solidFill>
            <a:srgbClr val="FFFF00"/>
          </a:solidFill>
        </p:spPr>
        <p:txBody>
          <a:bodyPr wrap="none" rtlCol="0">
            <a:spAutoFit/>
          </a:bodyPr>
          <a:lstStyle/>
          <a:p>
            <a:r>
              <a:rPr lang="en-US" sz="2400"/>
              <a:t>An effect of the cut command is to replace the content of the clipboard with the selection</a:t>
            </a:r>
          </a:p>
        </p:txBody>
      </p:sp>
      <p:sp>
        <p:nvSpPr>
          <p:cNvPr id="13" name="Freeform: Shape 12"/>
          <p:cNvSpPr/>
          <p:nvPr/>
        </p:nvSpPr>
        <p:spPr>
          <a:xfrm>
            <a:off x="9298983" y="1797313"/>
            <a:ext cx="1410346" cy="1596816"/>
          </a:xfrm>
          <a:custGeom>
            <a:avLst/>
            <a:gdLst>
              <a:gd name="connsiteX0" fmla="*/ 480448 w 1410346"/>
              <a:gd name="connsiteY0" fmla="*/ 31487 h 1596816"/>
              <a:gd name="connsiteX1" fmla="*/ 402956 w 1410346"/>
              <a:gd name="connsiteY1" fmla="*/ 62484 h 1596816"/>
              <a:gd name="connsiteX2" fmla="*/ 356461 w 1410346"/>
              <a:gd name="connsiteY2" fmla="*/ 77982 h 1596816"/>
              <a:gd name="connsiteX3" fmla="*/ 263471 w 1410346"/>
              <a:gd name="connsiteY3" fmla="*/ 124477 h 1596816"/>
              <a:gd name="connsiteX4" fmla="*/ 170481 w 1410346"/>
              <a:gd name="connsiteY4" fmla="*/ 155473 h 1596816"/>
              <a:gd name="connsiteX5" fmla="*/ 108488 w 1410346"/>
              <a:gd name="connsiteY5" fmla="*/ 248463 h 1596816"/>
              <a:gd name="connsiteX6" fmla="*/ 61993 w 1410346"/>
              <a:gd name="connsiteY6" fmla="*/ 341453 h 1596816"/>
              <a:gd name="connsiteX7" fmla="*/ 46495 w 1410346"/>
              <a:gd name="connsiteY7" fmla="*/ 387948 h 1596816"/>
              <a:gd name="connsiteX8" fmla="*/ 15498 w 1410346"/>
              <a:gd name="connsiteY8" fmla="*/ 434443 h 1596816"/>
              <a:gd name="connsiteX9" fmla="*/ 0 w 1410346"/>
              <a:gd name="connsiteY9" fmla="*/ 511934 h 1596816"/>
              <a:gd name="connsiteX10" fmla="*/ 15498 w 1410346"/>
              <a:gd name="connsiteY10" fmla="*/ 697914 h 1596816"/>
              <a:gd name="connsiteX11" fmla="*/ 46495 w 1410346"/>
              <a:gd name="connsiteY11" fmla="*/ 806402 h 1596816"/>
              <a:gd name="connsiteX12" fmla="*/ 77492 w 1410346"/>
              <a:gd name="connsiteY12" fmla="*/ 1038877 h 1596816"/>
              <a:gd name="connsiteX13" fmla="*/ 108488 w 1410346"/>
              <a:gd name="connsiteY13" fmla="*/ 1131867 h 1596816"/>
              <a:gd name="connsiteX14" fmla="*/ 139485 w 1410346"/>
              <a:gd name="connsiteY14" fmla="*/ 1224856 h 1596816"/>
              <a:gd name="connsiteX15" fmla="*/ 185980 w 1410346"/>
              <a:gd name="connsiteY15" fmla="*/ 1271351 h 1596816"/>
              <a:gd name="connsiteX16" fmla="*/ 232475 w 1410346"/>
              <a:gd name="connsiteY16" fmla="*/ 1364341 h 1596816"/>
              <a:gd name="connsiteX17" fmla="*/ 278970 w 1410346"/>
              <a:gd name="connsiteY17" fmla="*/ 1426334 h 1596816"/>
              <a:gd name="connsiteX18" fmla="*/ 325464 w 1410346"/>
              <a:gd name="connsiteY18" fmla="*/ 1441833 h 1596816"/>
              <a:gd name="connsiteX19" fmla="*/ 371959 w 1410346"/>
              <a:gd name="connsiteY19" fmla="*/ 1472829 h 1596816"/>
              <a:gd name="connsiteX20" fmla="*/ 418454 w 1410346"/>
              <a:gd name="connsiteY20" fmla="*/ 1488328 h 1596816"/>
              <a:gd name="connsiteX21" fmla="*/ 464949 w 1410346"/>
              <a:gd name="connsiteY21" fmla="*/ 1519324 h 1596816"/>
              <a:gd name="connsiteX22" fmla="*/ 557939 w 1410346"/>
              <a:gd name="connsiteY22" fmla="*/ 1550321 h 1596816"/>
              <a:gd name="connsiteX23" fmla="*/ 666427 w 1410346"/>
              <a:gd name="connsiteY23" fmla="*/ 1596816 h 1596816"/>
              <a:gd name="connsiteX24" fmla="*/ 991892 w 1410346"/>
              <a:gd name="connsiteY24" fmla="*/ 1581318 h 1596816"/>
              <a:gd name="connsiteX25" fmla="*/ 1115878 w 1410346"/>
              <a:gd name="connsiteY25" fmla="*/ 1534823 h 1596816"/>
              <a:gd name="connsiteX26" fmla="*/ 1255363 w 1410346"/>
              <a:gd name="connsiteY26" fmla="*/ 1503826 h 1596816"/>
              <a:gd name="connsiteX27" fmla="*/ 1301858 w 1410346"/>
              <a:gd name="connsiteY27" fmla="*/ 1472829 h 1596816"/>
              <a:gd name="connsiteX28" fmla="*/ 1348353 w 1410346"/>
              <a:gd name="connsiteY28" fmla="*/ 1457331 h 1596816"/>
              <a:gd name="connsiteX29" fmla="*/ 1363851 w 1410346"/>
              <a:gd name="connsiteY29" fmla="*/ 1348843 h 1596816"/>
              <a:gd name="connsiteX30" fmla="*/ 1394848 w 1410346"/>
              <a:gd name="connsiteY30" fmla="*/ 1255853 h 1596816"/>
              <a:gd name="connsiteX31" fmla="*/ 1410346 w 1410346"/>
              <a:gd name="connsiteY31" fmla="*/ 1209358 h 1596816"/>
              <a:gd name="connsiteX32" fmla="*/ 1394848 w 1410346"/>
              <a:gd name="connsiteY32" fmla="*/ 527433 h 1596816"/>
              <a:gd name="connsiteX33" fmla="*/ 1379349 w 1410346"/>
              <a:gd name="connsiteY33" fmla="*/ 480938 h 1596816"/>
              <a:gd name="connsiteX34" fmla="*/ 1348353 w 1410346"/>
              <a:gd name="connsiteY34" fmla="*/ 434443 h 1596816"/>
              <a:gd name="connsiteX35" fmla="*/ 1317356 w 1410346"/>
              <a:gd name="connsiteY35" fmla="*/ 341453 h 1596816"/>
              <a:gd name="connsiteX36" fmla="*/ 1301858 w 1410346"/>
              <a:gd name="connsiteY36" fmla="*/ 294958 h 1596816"/>
              <a:gd name="connsiteX37" fmla="*/ 1270861 w 1410346"/>
              <a:gd name="connsiteY37" fmla="*/ 248463 h 1596816"/>
              <a:gd name="connsiteX38" fmla="*/ 1208868 w 1410346"/>
              <a:gd name="connsiteY38" fmla="*/ 124477 h 1596816"/>
              <a:gd name="connsiteX39" fmla="*/ 1177871 w 1410346"/>
              <a:gd name="connsiteY39" fmla="*/ 31487 h 1596816"/>
              <a:gd name="connsiteX40" fmla="*/ 728420 w 1410346"/>
              <a:gd name="connsiteY40" fmla="*/ 490 h 1596816"/>
              <a:gd name="connsiteX41" fmla="*/ 480448 w 1410346"/>
              <a:gd name="connsiteY41" fmla="*/ 31487 h 15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0346" h="1596816">
                <a:moveTo>
                  <a:pt x="480448" y="31487"/>
                </a:moveTo>
                <a:cubicBezTo>
                  <a:pt x="426204" y="41819"/>
                  <a:pt x="429005" y="52716"/>
                  <a:pt x="402956" y="62484"/>
                </a:cubicBezTo>
                <a:cubicBezTo>
                  <a:pt x="387660" y="68220"/>
                  <a:pt x="371390" y="71347"/>
                  <a:pt x="356461" y="77982"/>
                </a:cubicBezTo>
                <a:cubicBezTo>
                  <a:pt x="324793" y="92057"/>
                  <a:pt x="295461" y="111148"/>
                  <a:pt x="263471" y="124477"/>
                </a:cubicBezTo>
                <a:cubicBezTo>
                  <a:pt x="233311" y="137044"/>
                  <a:pt x="170481" y="155473"/>
                  <a:pt x="170481" y="155473"/>
                </a:cubicBezTo>
                <a:cubicBezTo>
                  <a:pt x="149817" y="186470"/>
                  <a:pt x="120268" y="213121"/>
                  <a:pt x="108488" y="248463"/>
                </a:cubicBezTo>
                <a:cubicBezTo>
                  <a:pt x="87100" y="312629"/>
                  <a:pt x="102052" y="281365"/>
                  <a:pt x="61993" y="341453"/>
                </a:cubicBezTo>
                <a:cubicBezTo>
                  <a:pt x="56827" y="356951"/>
                  <a:pt x="53801" y="373336"/>
                  <a:pt x="46495" y="387948"/>
                </a:cubicBezTo>
                <a:cubicBezTo>
                  <a:pt x="38165" y="404608"/>
                  <a:pt x="22038" y="417002"/>
                  <a:pt x="15498" y="434443"/>
                </a:cubicBezTo>
                <a:cubicBezTo>
                  <a:pt x="6249" y="459108"/>
                  <a:pt x="5166" y="486104"/>
                  <a:pt x="0" y="511934"/>
                </a:cubicBezTo>
                <a:cubicBezTo>
                  <a:pt x="5166" y="573927"/>
                  <a:pt x="7782" y="636186"/>
                  <a:pt x="15498" y="697914"/>
                </a:cubicBezTo>
                <a:cubicBezTo>
                  <a:pt x="19389" y="729045"/>
                  <a:pt x="36203" y="775525"/>
                  <a:pt x="46495" y="806402"/>
                </a:cubicBezTo>
                <a:cubicBezTo>
                  <a:pt x="48790" y="824764"/>
                  <a:pt x="71656" y="1013587"/>
                  <a:pt x="77492" y="1038877"/>
                </a:cubicBezTo>
                <a:cubicBezTo>
                  <a:pt x="84839" y="1070714"/>
                  <a:pt x="98156" y="1100870"/>
                  <a:pt x="108488" y="1131867"/>
                </a:cubicBezTo>
                <a:lnTo>
                  <a:pt x="139485" y="1224856"/>
                </a:lnTo>
                <a:lnTo>
                  <a:pt x="185980" y="1271351"/>
                </a:lnTo>
                <a:cubicBezTo>
                  <a:pt x="205173" y="1328930"/>
                  <a:pt x="194919" y="1311764"/>
                  <a:pt x="232475" y="1364341"/>
                </a:cubicBezTo>
                <a:cubicBezTo>
                  <a:pt x="247489" y="1385360"/>
                  <a:pt x="259127" y="1409798"/>
                  <a:pt x="278970" y="1426334"/>
                </a:cubicBezTo>
                <a:cubicBezTo>
                  <a:pt x="291520" y="1436792"/>
                  <a:pt x="310852" y="1434527"/>
                  <a:pt x="325464" y="1441833"/>
                </a:cubicBezTo>
                <a:cubicBezTo>
                  <a:pt x="342124" y="1450163"/>
                  <a:pt x="355299" y="1464499"/>
                  <a:pt x="371959" y="1472829"/>
                </a:cubicBezTo>
                <a:cubicBezTo>
                  <a:pt x="386571" y="1480135"/>
                  <a:pt x="403842" y="1481022"/>
                  <a:pt x="418454" y="1488328"/>
                </a:cubicBezTo>
                <a:cubicBezTo>
                  <a:pt x="435114" y="1496658"/>
                  <a:pt x="447928" y="1511759"/>
                  <a:pt x="464949" y="1519324"/>
                </a:cubicBezTo>
                <a:cubicBezTo>
                  <a:pt x="494806" y="1532594"/>
                  <a:pt x="528715" y="1535709"/>
                  <a:pt x="557939" y="1550321"/>
                </a:cubicBezTo>
                <a:cubicBezTo>
                  <a:pt x="634544" y="1588624"/>
                  <a:pt x="598014" y="1574012"/>
                  <a:pt x="666427" y="1596816"/>
                </a:cubicBezTo>
                <a:cubicBezTo>
                  <a:pt x="774915" y="1591650"/>
                  <a:pt x="883627" y="1589979"/>
                  <a:pt x="991892" y="1581318"/>
                </a:cubicBezTo>
                <a:cubicBezTo>
                  <a:pt x="1050440" y="1576634"/>
                  <a:pt x="1062881" y="1557536"/>
                  <a:pt x="1115878" y="1534823"/>
                </a:cubicBezTo>
                <a:cubicBezTo>
                  <a:pt x="1164441" y="1514010"/>
                  <a:pt x="1199624" y="1513116"/>
                  <a:pt x="1255363" y="1503826"/>
                </a:cubicBezTo>
                <a:cubicBezTo>
                  <a:pt x="1270861" y="1493494"/>
                  <a:pt x="1285198" y="1481159"/>
                  <a:pt x="1301858" y="1472829"/>
                </a:cubicBezTo>
                <a:cubicBezTo>
                  <a:pt x="1316470" y="1465523"/>
                  <a:pt x="1341047" y="1471943"/>
                  <a:pt x="1348353" y="1457331"/>
                </a:cubicBezTo>
                <a:cubicBezTo>
                  <a:pt x="1364690" y="1424658"/>
                  <a:pt x="1355637" y="1384437"/>
                  <a:pt x="1363851" y="1348843"/>
                </a:cubicBezTo>
                <a:cubicBezTo>
                  <a:pt x="1371198" y="1317006"/>
                  <a:pt x="1384516" y="1286850"/>
                  <a:pt x="1394848" y="1255853"/>
                </a:cubicBezTo>
                <a:lnTo>
                  <a:pt x="1410346" y="1209358"/>
                </a:lnTo>
                <a:cubicBezTo>
                  <a:pt x="1405180" y="982050"/>
                  <a:pt x="1404515" y="754594"/>
                  <a:pt x="1394848" y="527433"/>
                </a:cubicBezTo>
                <a:cubicBezTo>
                  <a:pt x="1394153" y="511111"/>
                  <a:pt x="1386655" y="495550"/>
                  <a:pt x="1379349" y="480938"/>
                </a:cubicBezTo>
                <a:cubicBezTo>
                  <a:pt x="1371019" y="464278"/>
                  <a:pt x="1355918" y="451464"/>
                  <a:pt x="1348353" y="434443"/>
                </a:cubicBezTo>
                <a:cubicBezTo>
                  <a:pt x="1335083" y="404586"/>
                  <a:pt x="1327688" y="372450"/>
                  <a:pt x="1317356" y="341453"/>
                </a:cubicBezTo>
                <a:cubicBezTo>
                  <a:pt x="1312190" y="325955"/>
                  <a:pt x="1310920" y="308551"/>
                  <a:pt x="1301858" y="294958"/>
                </a:cubicBezTo>
                <a:lnTo>
                  <a:pt x="1270861" y="248463"/>
                </a:lnTo>
                <a:cubicBezTo>
                  <a:pt x="1232806" y="96240"/>
                  <a:pt x="1287901" y="282541"/>
                  <a:pt x="1208868" y="124477"/>
                </a:cubicBezTo>
                <a:cubicBezTo>
                  <a:pt x="1194256" y="95253"/>
                  <a:pt x="1208868" y="41819"/>
                  <a:pt x="1177871" y="31487"/>
                </a:cubicBezTo>
                <a:cubicBezTo>
                  <a:pt x="1003856" y="-26517"/>
                  <a:pt x="1147701" y="16617"/>
                  <a:pt x="728420" y="490"/>
                </a:cubicBezTo>
                <a:cubicBezTo>
                  <a:pt x="521791" y="16385"/>
                  <a:pt x="534692" y="21155"/>
                  <a:pt x="480448" y="3148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p:cNvSpPr/>
          <p:nvPr/>
        </p:nvSpPr>
        <p:spPr>
          <a:xfrm rot="12641222">
            <a:off x="10141843" y="3325333"/>
            <a:ext cx="803843" cy="608306"/>
          </a:xfrm>
          <a:prstGeom prst="arc">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197" y="3735641"/>
            <a:ext cx="975565" cy="975565"/>
          </a:xfrm>
          <a:prstGeom prst="rect">
            <a:avLst/>
          </a:prstGeom>
        </p:spPr>
      </p:pic>
    </p:spTree>
    <p:extLst>
      <p:ext uri="{BB962C8B-B14F-4D97-AF65-F5344CB8AC3E}">
        <p14:creationId xmlns:p14="http://schemas.microsoft.com/office/powerpoint/2010/main" val="1640193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725" y="985190"/>
            <a:ext cx="7620000" cy="572452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096" t="4915" r="16192" b="5322"/>
          <a:stretch/>
        </p:blipFill>
        <p:spPr>
          <a:xfrm>
            <a:off x="7844725" y="836909"/>
            <a:ext cx="4197459" cy="5647798"/>
          </a:xfrm>
          <a:prstGeom prst="rect">
            <a:avLst/>
          </a:prstGeom>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8434" y="2032671"/>
            <a:ext cx="695355" cy="1043742"/>
          </a:xfrm>
          <a:prstGeom prst="rect">
            <a:avLst/>
          </a:prstGeom>
        </p:spPr>
      </p:pic>
      <p:cxnSp>
        <p:nvCxnSpPr>
          <p:cNvPr id="9" name="Straight Arrow Connector 8"/>
          <p:cNvCxnSpPr/>
          <p:nvPr/>
        </p:nvCxnSpPr>
        <p:spPr>
          <a:xfrm flipV="1">
            <a:off x="7268705" y="2991173"/>
            <a:ext cx="1146875" cy="1549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05186" y="3673098"/>
            <a:ext cx="6310394" cy="1082298"/>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Shape 12"/>
          <p:cNvSpPr/>
          <p:nvPr/>
        </p:nvSpPr>
        <p:spPr>
          <a:xfrm>
            <a:off x="9298983" y="1797313"/>
            <a:ext cx="1410346" cy="1596816"/>
          </a:xfrm>
          <a:custGeom>
            <a:avLst/>
            <a:gdLst>
              <a:gd name="connsiteX0" fmla="*/ 480448 w 1410346"/>
              <a:gd name="connsiteY0" fmla="*/ 31487 h 1596816"/>
              <a:gd name="connsiteX1" fmla="*/ 402956 w 1410346"/>
              <a:gd name="connsiteY1" fmla="*/ 62484 h 1596816"/>
              <a:gd name="connsiteX2" fmla="*/ 356461 w 1410346"/>
              <a:gd name="connsiteY2" fmla="*/ 77982 h 1596816"/>
              <a:gd name="connsiteX3" fmla="*/ 263471 w 1410346"/>
              <a:gd name="connsiteY3" fmla="*/ 124477 h 1596816"/>
              <a:gd name="connsiteX4" fmla="*/ 170481 w 1410346"/>
              <a:gd name="connsiteY4" fmla="*/ 155473 h 1596816"/>
              <a:gd name="connsiteX5" fmla="*/ 108488 w 1410346"/>
              <a:gd name="connsiteY5" fmla="*/ 248463 h 1596816"/>
              <a:gd name="connsiteX6" fmla="*/ 61993 w 1410346"/>
              <a:gd name="connsiteY6" fmla="*/ 341453 h 1596816"/>
              <a:gd name="connsiteX7" fmla="*/ 46495 w 1410346"/>
              <a:gd name="connsiteY7" fmla="*/ 387948 h 1596816"/>
              <a:gd name="connsiteX8" fmla="*/ 15498 w 1410346"/>
              <a:gd name="connsiteY8" fmla="*/ 434443 h 1596816"/>
              <a:gd name="connsiteX9" fmla="*/ 0 w 1410346"/>
              <a:gd name="connsiteY9" fmla="*/ 511934 h 1596816"/>
              <a:gd name="connsiteX10" fmla="*/ 15498 w 1410346"/>
              <a:gd name="connsiteY10" fmla="*/ 697914 h 1596816"/>
              <a:gd name="connsiteX11" fmla="*/ 46495 w 1410346"/>
              <a:gd name="connsiteY11" fmla="*/ 806402 h 1596816"/>
              <a:gd name="connsiteX12" fmla="*/ 77492 w 1410346"/>
              <a:gd name="connsiteY12" fmla="*/ 1038877 h 1596816"/>
              <a:gd name="connsiteX13" fmla="*/ 108488 w 1410346"/>
              <a:gd name="connsiteY13" fmla="*/ 1131867 h 1596816"/>
              <a:gd name="connsiteX14" fmla="*/ 139485 w 1410346"/>
              <a:gd name="connsiteY14" fmla="*/ 1224856 h 1596816"/>
              <a:gd name="connsiteX15" fmla="*/ 185980 w 1410346"/>
              <a:gd name="connsiteY15" fmla="*/ 1271351 h 1596816"/>
              <a:gd name="connsiteX16" fmla="*/ 232475 w 1410346"/>
              <a:gd name="connsiteY16" fmla="*/ 1364341 h 1596816"/>
              <a:gd name="connsiteX17" fmla="*/ 278970 w 1410346"/>
              <a:gd name="connsiteY17" fmla="*/ 1426334 h 1596816"/>
              <a:gd name="connsiteX18" fmla="*/ 325464 w 1410346"/>
              <a:gd name="connsiteY18" fmla="*/ 1441833 h 1596816"/>
              <a:gd name="connsiteX19" fmla="*/ 371959 w 1410346"/>
              <a:gd name="connsiteY19" fmla="*/ 1472829 h 1596816"/>
              <a:gd name="connsiteX20" fmla="*/ 418454 w 1410346"/>
              <a:gd name="connsiteY20" fmla="*/ 1488328 h 1596816"/>
              <a:gd name="connsiteX21" fmla="*/ 464949 w 1410346"/>
              <a:gd name="connsiteY21" fmla="*/ 1519324 h 1596816"/>
              <a:gd name="connsiteX22" fmla="*/ 557939 w 1410346"/>
              <a:gd name="connsiteY22" fmla="*/ 1550321 h 1596816"/>
              <a:gd name="connsiteX23" fmla="*/ 666427 w 1410346"/>
              <a:gd name="connsiteY23" fmla="*/ 1596816 h 1596816"/>
              <a:gd name="connsiteX24" fmla="*/ 991892 w 1410346"/>
              <a:gd name="connsiteY24" fmla="*/ 1581318 h 1596816"/>
              <a:gd name="connsiteX25" fmla="*/ 1115878 w 1410346"/>
              <a:gd name="connsiteY25" fmla="*/ 1534823 h 1596816"/>
              <a:gd name="connsiteX26" fmla="*/ 1255363 w 1410346"/>
              <a:gd name="connsiteY26" fmla="*/ 1503826 h 1596816"/>
              <a:gd name="connsiteX27" fmla="*/ 1301858 w 1410346"/>
              <a:gd name="connsiteY27" fmla="*/ 1472829 h 1596816"/>
              <a:gd name="connsiteX28" fmla="*/ 1348353 w 1410346"/>
              <a:gd name="connsiteY28" fmla="*/ 1457331 h 1596816"/>
              <a:gd name="connsiteX29" fmla="*/ 1363851 w 1410346"/>
              <a:gd name="connsiteY29" fmla="*/ 1348843 h 1596816"/>
              <a:gd name="connsiteX30" fmla="*/ 1394848 w 1410346"/>
              <a:gd name="connsiteY30" fmla="*/ 1255853 h 1596816"/>
              <a:gd name="connsiteX31" fmla="*/ 1410346 w 1410346"/>
              <a:gd name="connsiteY31" fmla="*/ 1209358 h 1596816"/>
              <a:gd name="connsiteX32" fmla="*/ 1394848 w 1410346"/>
              <a:gd name="connsiteY32" fmla="*/ 527433 h 1596816"/>
              <a:gd name="connsiteX33" fmla="*/ 1379349 w 1410346"/>
              <a:gd name="connsiteY33" fmla="*/ 480938 h 1596816"/>
              <a:gd name="connsiteX34" fmla="*/ 1348353 w 1410346"/>
              <a:gd name="connsiteY34" fmla="*/ 434443 h 1596816"/>
              <a:gd name="connsiteX35" fmla="*/ 1317356 w 1410346"/>
              <a:gd name="connsiteY35" fmla="*/ 341453 h 1596816"/>
              <a:gd name="connsiteX36" fmla="*/ 1301858 w 1410346"/>
              <a:gd name="connsiteY36" fmla="*/ 294958 h 1596816"/>
              <a:gd name="connsiteX37" fmla="*/ 1270861 w 1410346"/>
              <a:gd name="connsiteY37" fmla="*/ 248463 h 1596816"/>
              <a:gd name="connsiteX38" fmla="*/ 1208868 w 1410346"/>
              <a:gd name="connsiteY38" fmla="*/ 124477 h 1596816"/>
              <a:gd name="connsiteX39" fmla="*/ 1177871 w 1410346"/>
              <a:gd name="connsiteY39" fmla="*/ 31487 h 1596816"/>
              <a:gd name="connsiteX40" fmla="*/ 728420 w 1410346"/>
              <a:gd name="connsiteY40" fmla="*/ 490 h 1596816"/>
              <a:gd name="connsiteX41" fmla="*/ 480448 w 1410346"/>
              <a:gd name="connsiteY41" fmla="*/ 31487 h 15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0346" h="1596816">
                <a:moveTo>
                  <a:pt x="480448" y="31487"/>
                </a:moveTo>
                <a:cubicBezTo>
                  <a:pt x="426204" y="41819"/>
                  <a:pt x="429005" y="52716"/>
                  <a:pt x="402956" y="62484"/>
                </a:cubicBezTo>
                <a:cubicBezTo>
                  <a:pt x="387660" y="68220"/>
                  <a:pt x="371390" y="71347"/>
                  <a:pt x="356461" y="77982"/>
                </a:cubicBezTo>
                <a:cubicBezTo>
                  <a:pt x="324793" y="92057"/>
                  <a:pt x="295461" y="111148"/>
                  <a:pt x="263471" y="124477"/>
                </a:cubicBezTo>
                <a:cubicBezTo>
                  <a:pt x="233311" y="137044"/>
                  <a:pt x="170481" y="155473"/>
                  <a:pt x="170481" y="155473"/>
                </a:cubicBezTo>
                <a:cubicBezTo>
                  <a:pt x="149817" y="186470"/>
                  <a:pt x="120268" y="213121"/>
                  <a:pt x="108488" y="248463"/>
                </a:cubicBezTo>
                <a:cubicBezTo>
                  <a:pt x="87100" y="312629"/>
                  <a:pt x="102052" y="281365"/>
                  <a:pt x="61993" y="341453"/>
                </a:cubicBezTo>
                <a:cubicBezTo>
                  <a:pt x="56827" y="356951"/>
                  <a:pt x="53801" y="373336"/>
                  <a:pt x="46495" y="387948"/>
                </a:cubicBezTo>
                <a:cubicBezTo>
                  <a:pt x="38165" y="404608"/>
                  <a:pt x="22038" y="417002"/>
                  <a:pt x="15498" y="434443"/>
                </a:cubicBezTo>
                <a:cubicBezTo>
                  <a:pt x="6249" y="459108"/>
                  <a:pt x="5166" y="486104"/>
                  <a:pt x="0" y="511934"/>
                </a:cubicBezTo>
                <a:cubicBezTo>
                  <a:pt x="5166" y="573927"/>
                  <a:pt x="7782" y="636186"/>
                  <a:pt x="15498" y="697914"/>
                </a:cubicBezTo>
                <a:cubicBezTo>
                  <a:pt x="19389" y="729045"/>
                  <a:pt x="36203" y="775525"/>
                  <a:pt x="46495" y="806402"/>
                </a:cubicBezTo>
                <a:cubicBezTo>
                  <a:pt x="48790" y="824764"/>
                  <a:pt x="71656" y="1013587"/>
                  <a:pt x="77492" y="1038877"/>
                </a:cubicBezTo>
                <a:cubicBezTo>
                  <a:pt x="84839" y="1070714"/>
                  <a:pt x="98156" y="1100870"/>
                  <a:pt x="108488" y="1131867"/>
                </a:cubicBezTo>
                <a:lnTo>
                  <a:pt x="139485" y="1224856"/>
                </a:lnTo>
                <a:lnTo>
                  <a:pt x="185980" y="1271351"/>
                </a:lnTo>
                <a:cubicBezTo>
                  <a:pt x="205173" y="1328930"/>
                  <a:pt x="194919" y="1311764"/>
                  <a:pt x="232475" y="1364341"/>
                </a:cubicBezTo>
                <a:cubicBezTo>
                  <a:pt x="247489" y="1385360"/>
                  <a:pt x="259127" y="1409798"/>
                  <a:pt x="278970" y="1426334"/>
                </a:cubicBezTo>
                <a:cubicBezTo>
                  <a:pt x="291520" y="1436792"/>
                  <a:pt x="310852" y="1434527"/>
                  <a:pt x="325464" y="1441833"/>
                </a:cubicBezTo>
                <a:cubicBezTo>
                  <a:pt x="342124" y="1450163"/>
                  <a:pt x="355299" y="1464499"/>
                  <a:pt x="371959" y="1472829"/>
                </a:cubicBezTo>
                <a:cubicBezTo>
                  <a:pt x="386571" y="1480135"/>
                  <a:pt x="403842" y="1481022"/>
                  <a:pt x="418454" y="1488328"/>
                </a:cubicBezTo>
                <a:cubicBezTo>
                  <a:pt x="435114" y="1496658"/>
                  <a:pt x="447928" y="1511759"/>
                  <a:pt x="464949" y="1519324"/>
                </a:cubicBezTo>
                <a:cubicBezTo>
                  <a:pt x="494806" y="1532594"/>
                  <a:pt x="528715" y="1535709"/>
                  <a:pt x="557939" y="1550321"/>
                </a:cubicBezTo>
                <a:cubicBezTo>
                  <a:pt x="634544" y="1588624"/>
                  <a:pt x="598014" y="1574012"/>
                  <a:pt x="666427" y="1596816"/>
                </a:cubicBezTo>
                <a:cubicBezTo>
                  <a:pt x="774915" y="1591650"/>
                  <a:pt x="883627" y="1589979"/>
                  <a:pt x="991892" y="1581318"/>
                </a:cubicBezTo>
                <a:cubicBezTo>
                  <a:pt x="1050440" y="1576634"/>
                  <a:pt x="1062881" y="1557536"/>
                  <a:pt x="1115878" y="1534823"/>
                </a:cubicBezTo>
                <a:cubicBezTo>
                  <a:pt x="1164441" y="1514010"/>
                  <a:pt x="1199624" y="1513116"/>
                  <a:pt x="1255363" y="1503826"/>
                </a:cubicBezTo>
                <a:cubicBezTo>
                  <a:pt x="1270861" y="1493494"/>
                  <a:pt x="1285198" y="1481159"/>
                  <a:pt x="1301858" y="1472829"/>
                </a:cubicBezTo>
                <a:cubicBezTo>
                  <a:pt x="1316470" y="1465523"/>
                  <a:pt x="1341047" y="1471943"/>
                  <a:pt x="1348353" y="1457331"/>
                </a:cubicBezTo>
                <a:cubicBezTo>
                  <a:pt x="1364690" y="1424658"/>
                  <a:pt x="1355637" y="1384437"/>
                  <a:pt x="1363851" y="1348843"/>
                </a:cubicBezTo>
                <a:cubicBezTo>
                  <a:pt x="1371198" y="1317006"/>
                  <a:pt x="1384516" y="1286850"/>
                  <a:pt x="1394848" y="1255853"/>
                </a:cubicBezTo>
                <a:lnTo>
                  <a:pt x="1410346" y="1209358"/>
                </a:lnTo>
                <a:cubicBezTo>
                  <a:pt x="1405180" y="982050"/>
                  <a:pt x="1404515" y="754594"/>
                  <a:pt x="1394848" y="527433"/>
                </a:cubicBezTo>
                <a:cubicBezTo>
                  <a:pt x="1394153" y="511111"/>
                  <a:pt x="1386655" y="495550"/>
                  <a:pt x="1379349" y="480938"/>
                </a:cubicBezTo>
                <a:cubicBezTo>
                  <a:pt x="1371019" y="464278"/>
                  <a:pt x="1355918" y="451464"/>
                  <a:pt x="1348353" y="434443"/>
                </a:cubicBezTo>
                <a:cubicBezTo>
                  <a:pt x="1335083" y="404586"/>
                  <a:pt x="1327688" y="372450"/>
                  <a:pt x="1317356" y="341453"/>
                </a:cubicBezTo>
                <a:cubicBezTo>
                  <a:pt x="1312190" y="325955"/>
                  <a:pt x="1310920" y="308551"/>
                  <a:pt x="1301858" y="294958"/>
                </a:cubicBezTo>
                <a:lnTo>
                  <a:pt x="1270861" y="248463"/>
                </a:lnTo>
                <a:cubicBezTo>
                  <a:pt x="1232806" y="96240"/>
                  <a:pt x="1287901" y="282541"/>
                  <a:pt x="1208868" y="124477"/>
                </a:cubicBezTo>
                <a:cubicBezTo>
                  <a:pt x="1194256" y="95253"/>
                  <a:pt x="1208868" y="41819"/>
                  <a:pt x="1177871" y="31487"/>
                </a:cubicBezTo>
                <a:cubicBezTo>
                  <a:pt x="1003856" y="-26517"/>
                  <a:pt x="1147701" y="16617"/>
                  <a:pt x="728420" y="490"/>
                </a:cubicBezTo>
                <a:cubicBezTo>
                  <a:pt x="521791" y="16385"/>
                  <a:pt x="534692" y="21155"/>
                  <a:pt x="480448" y="3148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p:cNvSpPr/>
          <p:nvPr/>
        </p:nvSpPr>
        <p:spPr>
          <a:xfrm rot="12641222">
            <a:off x="10141843" y="3325333"/>
            <a:ext cx="803843" cy="608306"/>
          </a:xfrm>
          <a:prstGeom prst="arc">
            <a:avLst/>
          </a:prstGeom>
          <a:ln>
            <a:solidFill>
              <a:schemeClr val="tx1"/>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8442469" y="4828772"/>
            <a:ext cx="3156954" cy="461665"/>
          </a:xfrm>
          <a:prstGeom prst="rect">
            <a:avLst/>
          </a:prstGeom>
          <a:solidFill>
            <a:srgbClr val="FFFF00"/>
          </a:solidFill>
          <a:ln>
            <a:solidFill>
              <a:srgbClr val="FFFF00"/>
            </a:solidFill>
          </a:ln>
        </p:spPr>
        <p:txBody>
          <a:bodyPr wrap="none" rtlCol="0">
            <a:spAutoFit/>
          </a:bodyPr>
          <a:lstStyle/>
          <a:p>
            <a:r>
              <a:rPr lang="en-US" sz="2400"/>
              <a:t>xs'.buffer = cs.selection </a:t>
            </a:r>
          </a:p>
        </p:txBody>
      </p:sp>
      <p:sp>
        <p:nvSpPr>
          <p:cNvPr id="14" name="TextBox 13"/>
          <p:cNvSpPr txBox="1"/>
          <p:nvPr/>
        </p:nvSpPr>
        <p:spPr>
          <a:xfrm>
            <a:off x="340963" y="263042"/>
            <a:ext cx="11449929" cy="461665"/>
          </a:xfrm>
          <a:prstGeom prst="rect">
            <a:avLst/>
          </a:prstGeom>
          <a:solidFill>
            <a:srgbClr val="FFFF00"/>
          </a:solidFill>
        </p:spPr>
        <p:txBody>
          <a:bodyPr wrap="none" rtlCol="0">
            <a:spAutoFit/>
          </a:bodyPr>
          <a:lstStyle/>
          <a:p>
            <a:r>
              <a:rPr lang="en-US" sz="2400"/>
              <a:t>An effect of the cut command is to replace the content of the clipboard with the selection</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197" y="3735641"/>
            <a:ext cx="975565" cy="975565"/>
          </a:xfrm>
          <a:prstGeom prst="rect">
            <a:avLst/>
          </a:prstGeom>
        </p:spPr>
      </p:pic>
    </p:spTree>
    <p:extLst>
      <p:ext uri="{BB962C8B-B14F-4D97-AF65-F5344CB8AC3E}">
        <p14:creationId xmlns:p14="http://schemas.microsoft.com/office/powerpoint/2010/main" val="27790309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Contrast with the behavior of the emacs editor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928460" y="1272234"/>
            <a:ext cx="3657601" cy="4921404"/>
          </a:xfrm>
          <a:prstGeom prst="rect">
            <a:avLst/>
          </a:prstGeom>
          <a:ln>
            <a:noFill/>
          </a:ln>
        </p:spPr>
      </p:pic>
      <p:sp>
        <p:nvSpPr>
          <p:cNvPr id="5" name="Rectangle 4"/>
          <p:cNvSpPr/>
          <p:nvPr/>
        </p:nvSpPr>
        <p:spPr>
          <a:xfrm>
            <a:off x="821409" y="2417736"/>
            <a:ext cx="1952786" cy="1193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25011" y="2588217"/>
            <a:ext cx="278323" cy="2634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25382" y="3221064"/>
            <a:ext cx="278323" cy="2634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0334" y="2740617"/>
            <a:ext cx="278323" cy="2634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2734" y="3063498"/>
            <a:ext cx="278323" cy="2634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62792" y="2740617"/>
            <a:ext cx="464949" cy="454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040031" y="4120394"/>
            <a:ext cx="0" cy="1319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827861" y="4120394"/>
            <a:ext cx="0" cy="1319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40031" y="5439906"/>
            <a:ext cx="80139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40031" y="5391256"/>
            <a:ext cx="817019" cy="461665"/>
          </a:xfrm>
          <a:prstGeom prst="rect">
            <a:avLst/>
          </a:prstGeom>
          <a:noFill/>
        </p:spPr>
        <p:txBody>
          <a:bodyPr wrap="none" rtlCol="0">
            <a:spAutoFit/>
          </a:bodyPr>
          <a:lstStyle/>
          <a:p>
            <a:r>
              <a:rPr lang="en-US" sz="2400"/>
              <a:t>stack</a:t>
            </a:r>
          </a:p>
        </p:txBody>
      </p:sp>
      <p:sp>
        <p:nvSpPr>
          <p:cNvPr id="17" name="Freeform: Shape 16"/>
          <p:cNvSpPr/>
          <p:nvPr/>
        </p:nvSpPr>
        <p:spPr>
          <a:xfrm>
            <a:off x="6644492" y="3177153"/>
            <a:ext cx="2843372" cy="1317356"/>
          </a:xfrm>
          <a:custGeom>
            <a:avLst/>
            <a:gdLst>
              <a:gd name="connsiteX0" fmla="*/ 66273 w 2843372"/>
              <a:gd name="connsiteY0" fmla="*/ 0 h 1317356"/>
              <a:gd name="connsiteX1" fmla="*/ 97270 w 2843372"/>
              <a:gd name="connsiteY1" fmla="*/ 573437 h 1317356"/>
              <a:gd name="connsiteX2" fmla="*/ 996171 w 2843372"/>
              <a:gd name="connsiteY2" fmla="*/ 588935 h 1317356"/>
              <a:gd name="connsiteX3" fmla="*/ 2112049 w 2843372"/>
              <a:gd name="connsiteY3" fmla="*/ 526942 h 1317356"/>
              <a:gd name="connsiteX4" fmla="*/ 2731981 w 2843372"/>
              <a:gd name="connsiteY4" fmla="*/ 914400 h 1317356"/>
              <a:gd name="connsiteX5" fmla="*/ 2840470 w 2843372"/>
              <a:gd name="connsiteY5" fmla="*/ 1317356 h 131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3372" h="1317356">
                <a:moveTo>
                  <a:pt x="66273" y="0"/>
                </a:moveTo>
                <a:cubicBezTo>
                  <a:pt x="4280" y="237640"/>
                  <a:pt x="-57713" y="475281"/>
                  <a:pt x="97270" y="573437"/>
                </a:cubicBezTo>
                <a:cubicBezTo>
                  <a:pt x="252253" y="671593"/>
                  <a:pt x="660375" y="596684"/>
                  <a:pt x="996171" y="588935"/>
                </a:cubicBezTo>
                <a:cubicBezTo>
                  <a:pt x="1331967" y="581186"/>
                  <a:pt x="1822747" y="472698"/>
                  <a:pt x="2112049" y="526942"/>
                </a:cubicBezTo>
                <a:cubicBezTo>
                  <a:pt x="2401351" y="581186"/>
                  <a:pt x="2610578" y="782664"/>
                  <a:pt x="2731981" y="914400"/>
                </a:cubicBezTo>
                <a:cubicBezTo>
                  <a:pt x="2853384" y="1046136"/>
                  <a:pt x="2846927" y="1181746"/>
                  <a:pt x="2840470" y="1317356"/>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8" idx="6"/>
          </p:cNvCxnSpPr>
          <p:nvPr/>
        </p:nvCxnSpPr>
        <p:spPr>
          <a:xfrm flipV="1">
            <a:off x="2368657" y="2851688"/>
            <a:ext cx="299375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p:cNvCxnSpPr>
          <p:nvPr/>
        </p:nvCxnSpPr>
        <p:spPr>
          <a:xfrm>
            <a:off x="2521057" y="3195234"/>
            <a:ext cx="28878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464115" y="2480430"/>
            <a:ext cx="579005" cy="461665"/>
          </a:xfrm>
          <a:prstGeom prst="rect">
            <a:avLst/>
          </a:prstGeom>
          <a:noFill/>
        </p:spPr>
        <p:txBody>
          <a:bodyPr wrap="none" rtlCol="0">
            <a:spAutoFit/>
          </a:bodyPr>
          <a:lstStyle/>
          <a:p>
            <a:r>
              <a:rPr lang="en-US" sz="2400"/>
              <a:t>cut</a:t>
            </a:r>
          </a:p>
        </p:txBody>
      </p:sp>
      <p:sp>
        <p:nvSpPr>
          <p:cNvPr id="4" name="TextBox 3"/>
          <p:cNvSpPr txBox="1"/>
          <p:nvPr/>
        </p:nvSpPr>
        <p:spPr>
          <a:xfrm>
            <a:off x="9941834" y="4120394"/>
            <a:ext cx="1805880" cy="2677656"/>
          </a:xfrm>
          <a:prstGeom prst="rect">
            <a:avLst/>
          </a:prstGeom>
          <a:solidFill>
            <a:srgbClr val="FFFF00"/>
          </a:solidFill>
        </p:spPr>
        <p:txBody>
          <a:bodyPr wrap="square" rtlCol="0">
            <a:spAutoFit/>
          </a:bodyPr>
          <a:lstStyle/>
          <a:p>
            <a:r>
              <a:rPr lang="en-US" sz="2400"/>
              <a:t>The stuff in the clipboard is not overwritten. It is pushed onto a stack.</a:t>
            </a:r>
          </a:p>
        </p:txBody>
      </p:sp>
    </p:spTree>
    <p:extLst>
      <p:ext uri="{BB962C8B-B14F-4D97-AF65-F5344CB8AC3E}">
        <p14:creationId xmlns:p14="http://schemas.microsoft.com/office/powerpoint/2010/main" val="39913665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17" y="2308077"/>
            <a:ext cx="4745064" cy="3564729"/>
          </a:xfrm>
          <a:prstGeom prst="rect">
            <a:avLst/>
          </a:prstGeom>
        </p:spPr>
      </p:pic>
      <p:sp>
        <p:nvSpPr>
          <p:cNvPr id="3" name="Arrow: Right 2"/>
          <p:cNvSpPr/>
          <p:nvPr/>
        </p:nvSpPr>
        <p:spPr>
          <a:xfrm>
            <a:off x="50930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56096" y="3859608"/>
            <a:ext cx="579005" cy="461665"/>
          </a:xfrm>
          <a:prstGeom prst="rect">
            <a:avLst/>
          </a:prstGeom>
          <a:noFill/>
        </p:spPr>
        <p:txBody>
          <a:bodyPr wrap="none" rtlCol="0">
            <a:spAutoFit/>
          </a:bodyPr>
          <a:lstStyle/>
          <a:p>
            <a:r>
              <a:rPr lang="en-US" sz="2400"/>
              <a:t>cut</a:t>
            </a:r>
          </a:p>
        </p:txBody>
      </p:sp>
      <p:sp>
        <p:nvSpPr>
          <p:cNvPr id="5" name="Arrow: Right 4"/>
          <p:cNvSpPr/>
          <p:nvPr/>
        </p:nvSpPr>
        <p:spPr>
          <a:xfrm>
            <a:off x="64697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384067" y="2397632"/>
            <a:ext cx="4625856" cy="3475174"/>
          </a:xfrm>
          <a:prstGeom prst="rect">
            <a:avLst/>
          </a:prstGeom>
        </p:spPr>
      </p:pic>
      <p:sp>
        <p:nvSpPr>
          <p:cNvPr id="7" name="TextBox 6"/>
          <p:cNvSpPr txBox="1"/>
          <p:nvPr/>
        </p:nvSpPr>
        <p:spPr>
          <a:xfrm>
            <a:off x="1370878" y="975964"/>
            <a:ext cx="10042877" cy="461665"/>
          </a:xfrm>
          <a:prstGeom prst="rect">
            <a:avLst/>
          </a:prstGeom>
          <a:solidFill>
            <a:srgbClr val="FFFF00"/>
          </a:solidFill>
        </p:spPr>
        <p:txBody>
          <a:bodyPr wrap="none" rtlCol="0">
            <a:spAutoFit/>
          </a:bodyPr>
          <a:lstStyle/>
          <a:p>
            <a:r>
              <a:rPr lang="en-US" sz="2400"/>
              <a:t>An effect of the cut command is to remove the selected assets from the catalog</a:t>
            </a:r>
          </a:p>
        </p:txBody>
      </p:sp>
    </p:spTree>
    <p:extLst>
      <p:ext uri="{BB962C8B-B14F-4D97-AF65-F5344CB8AC3E}">
        <p14:creationId xmlns:p14="http://schemas.microsoft.com/office/powerpoint/2010/main" val="12724285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17" y="2308077"/>
            <a:ext cx="4745064" cy="3564729"/>
          </a:xfrm>
          <a:prstGeom prst="rect">
            <a:avLst/>
          </a:prstGeom>
        </p:spPr>
      </p:pic>
      <p:pic>
        <p:nvPicPr>
          <p:cNvPr id="6" name="Picture 5"/>
          <p:cNvPicPr>
            <a:picLocks noChangeAspect="1"/>
          </p:cNvPicPr>
          <p:nvPr/>
        </p:nvPicPr>
        <p:blipFill>
          <a:blip r:embed="rId3"/>
          <a:stretch>
            <a:fillRect/>
          </a:stretch>
        </p:blipFill>
        <p:spPr>
          <a:xfrm>
            <a:off x="7384067" y="2397632"/>
            <a:ext cx="4625856" cy="3475174"/>
          </a:xfrm>
          <a:prstGeom prst="rect">
            <a:avLst/>
          </a:prstGeom>
        </p:spPr>
      </p:pic>
      <p:sp>
        <p:nvSpPr>
          <p:cNvPr id="7" name="TextBox 6"/>
          <p:cNvSpPr txBox="1"/>
          <p:nvPr/>
        </p:nvSpPr>
        <p:spPr>
          <a:xfrm>
            <a:off x="1370878" y="975964"/>
            <a:ext cx="10042877" cy="461665"/>
          </a:xfrm>
          <a:prstGeom prst="rect">
            <a:avLst/>
          </a:prstGeom>
          <a:solidFill>
            <a:srgbClr val="FFFF00"/>
          </a:solidFill>
        </p:spPr>
        <p:txBody>
          <a:bodyPr wrap="none" rtlCol="0">
            <a:spAutoFit/>
          </a:bodyPr>
          <a:lstStyle/>
          <a:p>
            <a:r>
              <a:rPr lang="en-US" sz="2400"/>
              <a:t>An effect of the cut command is to remove the selected assets from the catalog</a:t>
            </a:r>
          </a:p>
        </p:txBody>
      </p:sp>
      <p:sp>
        <p:nvSpPr>
          <p:cNvPr id="8" name="TextBox 7"/>
          <p:cNvSpPr txBox="1"/>
          <p:nvPr/>
        </p:nvSpPr>
        <p:spPr>
          <a:xfrm>
            <a:off x="7433119" y="4446902"/>
            <a:ext cx="4408451" cy="461665"/>
          </a:xfrm>
          <a:prstGeom prst="rect">
            <a:avLst/>
          </a:prstGeom>
          <a:solidFill>
            <a:srgbClr val="FFFF00"/>
          </a:solidFill>
          <a:ln>
            <a:solidFill>
              <a:srgbClr val="FFFF00"/>
            </a:solidFill>
          </a:ln>
        </p:spPr>
        <p:txBody>
          <a:bodyPr wrap="none" rtlCol="0">
            <a:spAutoFit/>
          </a:bodyPr>
          <a:lstStyle/>
          <a:p>
            <a:r>
              <a:rPr lang="en-US" sz="2400"/>
              <a:t>cs'.assets = cs.assets - cs.selection</a:t>
            </a:r>
          </a:p>
        </p:txBody>
      </p:sp>
      <p:sp>
        <p:nvSpPr>
          <p:cNvPr id="9" name="Arrow: Right 8"/>
          <p:cNvSpPr/>
          <p:nvPr/>
        </p:nvSpPr>
        <p:spPr>
          <a:xfrm>
            <a:off x="50930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56096" y="3859608"/>
            <a:ext cx="579005" cy="461665"/>
          </a:xfrm>
          <a:prstGeom prst="rect">
            <a:avLst/>
          </a:prstGeom>
          <a:noFill/>
        </p:spPr>
        <p:txBody>
          <a:bodyPr wrap="none" rtlCol="0">
            <a:spAutoFit/>
          </a:bodyPr>
          <a:lstStyle/>
          <a:p>
            <a:r>
              <a:rPr lang="en-US" sz="2400"/>
              <a:t>cut</a:t>
            </a:r>
          </a:p>
        </p:txBody>
      </p:sp>
      <p:sp>
        <p:nvSpPr>
          <p:cNvPr id="11" name="Arrow: Right 10"/>
          <p:cNvSpPr/>
          <p:nvPr/>
        </p:nvSpPr>
        <p:spPr>
          <a:xfrm>
            <a:off x="64697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7309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17" y="2308077"/>
            <a:ext cx="4745064" cy="3564729"/>
          </a:xfrm>
          <a:prstGeom prst="rect">
            <a:avLst/>
          </a:prstGeom>
        </p:spPr>
      </p:pic>
      <p:sp>
        <p:nvSpPr>
          <p:cNvPr id="3" name="Arrow: Right 2"/>
          <p:cNvSpPr/>
          <p:nvPr/>
        </p:nvSpPr>
        <p:spPr>
          <a:xfrm>
            <a:off x="50930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56096" y="3859608"/>
            <a:ext cx="579005" cy="461665"/>
          </a:xfrm>
          <a:prstGeom prst="rect">
            <a:avLst/>
          </a:prstGeom>
          <a:noFill/>
        </p:spPr>
        <p:txBody>
          <a:bodyPr wrap="none" rtlCol="0">
            <a:spAutoFit/>
          </a:bodyPr>
          <a:lstStyle/>
          <a:p>
            <a:r>
              <a:rPr lang="en-US" sz="2400"/>
              <a:t>cut</a:t>
            </a:r>
          </a:p>
        </p:txBody>
      </p:sp>
      <p:sp>
        <p:nvSpPr>
          <p:cNvPr id="5" name="Arrow: Right 4"/>
          <p:cNvSpPr/>
          <p:nvPr/>
        </p:nvSpPr>
        <p:spPr>
          <a:xfrm>
            <a:off x="64697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384067" y="2397632"/>
            <a:ext cx="4625856" cy="3475174"/>
          </a:xfrm>
          <a:prstGeom prst="rect">
            <a:avLst/>
          </a:prstGeom>
        </p:spPr>
      </p:pic>
      <p:sp>
        <p:nvSpPr>
          <p:cNvPr id="8" name="TextBox 7"/>
          <p:cNvSpPr txBox="1"/>
          <p:nvPr/>
        </p:nvSpPr>
        <p:spPr>
          <a:xfrm>
            <a:off x="188332" y="851978"/>
            <a:ext cx="11819069" cy="461665"/>
          </a:xfrm>
          <a:prstGeom prst="rect">
            <a:avLst/>
          </a:prstGeom>
          <a:solidFill>
            <a:srgbClr val="FFFF00"/>
          </a:solidFill>
        </p:spPr>
        <p:txBody>
          <a:bodyPr wrap="none" rtlCol="0">
            <a:spAutoFit/>
          </a:bodyPr>
          <a:lstStyle/>
          <a:p>
            <a:r>
              <a:rPr lang="en-US" sz="2400"/>
              <a:t>An effect of the cut command is to remove the selected assets from the set of showing assets</a:t>
            </a:r>
          </a:p>
        </p:txBody>
      </p:sp>
    </p:spTree>
    <p:extLst>
      <p:ext uri="{BB962C8B-B14F-4D97-AF65-F5344CB8AC3E}">
        <p14:creationId xmlns:p14="http://schemas.microsoft.com/office/powerpoint/2010/main" val="165767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idx="1"/>
          </p:nvPr>
        </p:nvSpPr>
        <p:spPr/>
        <p:txBody>
          <a:bodyPr/>
          <a:lstStyle/>
          <a:p>
            <a:pPr marL="514350" indent="-514350">
              <a:buFont typeface="+mj-lt"/>
              <a:buAutoNum type="arabicPeriod"/>
            </a:pPr>
            <a:r>
              <a:rPr lang="en-US"/>
              <a:t>Introduction to modeling, analysis, and Alloy</a:t>
            </a:r>
          </a:p>
          <a:p>
            <a:pPr marL="514350" indent="-514350">
              <a:buFont typeface="+mj-lt"/>
              <a:buAutoNum type="arabicPeriod"/>
            </a:pPr>
            <a:r>
              <a:rPr lang="en-US"/>
              <a:t>Learn a bit about the tool we will model/analyze – lots of screenshots</a:t>
            </a:r>
          </a:p>
          <a:p>
            <a:pPr marL="514350" indent="-514350">
              <a:buFont typeface="+mj-lt"/>
              <a:buAutoNum type="arabicPeriod"/>
            </a:pPr>
            <a:r>
              <a:rPr lang="en-US"/>
              <a:t>A model of the tool</a:t>
            </a:r>
          </a:p>
          <a:p>
            <a:pPr marL="514350" indent="-514350">
              <a:buFont typeface="+mj-lt"/>
              <a:buAutoNum type="arabicPeriod"/>
            </a:pPr>
            <a:r>
              <a:rPr lang="en-US"/>
              <a:t>Analysis of the model</a:t>
            </a:r>
          </a:p>
          <a:p>
            <a:pPr marL="514350" indent="-514350">
              <a:buFont typeface="+mj-lt"/>
              <a:buAutoNum type="arabicPeriod"/>
            </a:pPr>
            <a:r>
              <a:rPr lang="en-US"/>
              <a:t>The model, expressed in the Alloy modeling language</a:t>
            </a:r>
          </a:p>
          <a:p>
            <a:pPr marL="514350" indent="-514350">
              <a:buFont typeface="+mj-lt"/>
              <a:buAutoNum type="arabicPeriod"/>
            </a:pPr>
            <a:r>
              <a:rPr lang="en-US"/>
              <a:t>Analysis, expressed in the Alloy modeling language</a:t>
            </a:r>
          </a:p>
        </p:txBody>
      </p:sp>
      <p:sp>
        <p:nvSpPr>
          <p:cNvPr id="4" name="Arrow: Right 3"/>
          <p:cNvSpPr/>
          <p:nvPr/>
        </p:nvSpPr>
        <p:spPr>
          <a:xfrm>
            <a:off x="295760" y="2371243"/>
            <a:ext cx="542440" cy="464949"/>
          </a:xfrm>
          <a:prstGeom prst="rightArrow">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273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17" y="2308077"/>
            <a:ext cx="4745064" cy="3564729"/>
          </a:xfrm>
          <a:prstGeom prst="rect">
            <a:avLst/>
          </a:prstGeom>
        </p:spPr>
      </p:pic>
      <p:pic>
        <p:nvPicPr>
          <p:cNvPr id="6" name="Picture 5"/>
          <p:cNvPicPr>
            <a:picLocks noChangeAspect="1"/>
          </p:cNvPicPr>
          <p:nvPr/>
        </p:nvPicPr>
        <p:blipFill>
          <a:blip r:embed="rId3"/>
          <a:stretch>
            <a:fillRect/>
          </a:stretch>
        </p:blipFill>
        <p:spPr>
          <a:xfrm>
            <a:off x="7384067" y="2397632"/>
            <a:ext cx="4625856" cy="3475174"/>
          </a:xfrm>
          <a:prstGeom prst="rect">
            <a:avLst/>
          </a:prstGeom>
        </p:spPr>
      </p:pic>
      <p:sp>
        <p:nvSpPr>
          <p:cNvPr id="7" name="TextBox 6"/>
          <p:cNvSpPr txBox="1"/>
          <p:nvPr/>
        </p:nvSpPr>
        <p:spPr>
          <a:xfrm>
            <a:off x="188332" y="851978"/>
            <a:ext cx="11819069" cy="461665"/>
          </a:xfrm>
          <a:prstGeom prst="rect">
            <a:avLst/>
          </a:prstGeom>
          <a:solidFill>
            <a:srgbClr val="FFFF00"/>
          </a:solidFill>
        </p:spPr>
        <p:txBody>
          <a:bodyPr wrap="none" rtlCol="0">
            <a:spAutoFit/>
          </a:bodyPr>
          <a:lstStyle/>
          <a:p>
            <a:r>
              <a:rPr lang="en-US" sz="2400"/>
              <a:t>An effect of the cut command is to remove the selected assets from the set of showing assets</a:t>
            </a:r>
          </a:p>
        </p:txBody>
      </p:sp>
      <p:sp>
        <p:nvSpPr>
          <p:cNvPr id="8" name="TextBox 7"/>
          <p:cNvSpPr txBox="1"/>
          <p:nvPr/>
        </p:nvSpPr>
        <p:spPr>
          <a:xfrm>
            <a:off x="7520974" y="4446902"/>
            <a:ext cx="4174091" cy="400110"/>
          </a:xfrm>
          <a:prstGeom prst="rect">
            <a:avLst/>
          </a:prstGeom>
          <a:solidFill>
            <a:srgbClr val="FFFF00"/>
          </a:solidFill>
          <a:ln>
            <a:solidFill>
              <a:srgbClr val="FFFF00"/>
            </a:solidFill>
          </a:ln>
        </p:spPr>
        <p:txBody>
          <a:bodyPr wrap="none" rtlCol="0">
            <a:spAutoFit/>
          </a:bodyPr>
          <a:lstStyle/>
          <a:p>
            <a:r>
              <a:rPr lang="en-US" sz="2000"/>
              <a:t>cs'.showing = cs.showing - cs.selection</a:t>
            </a:r>
          </a:p>
        </p:txBody>
      </p:sp>
      <p:sp>
        <p:nvSpPr>
          <p:cNvPr id="9" name="Arrow: Right 8"/>
          <p:cNvSpPr/>
          <p:nvPr/>
        </p:nvSpPr>
        <p:spPr>
          <a:xfrm>
            <a:off x="50930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56096" y="3859608"/>
            <a:ext cx="579005" cy="461665"/>
          </a:xfrm>
          <a:prstGeom prst="rect">
            <a:avLst/>
          </a:prstGeom>
          <a:noFill/>
        </p:spPr>
        <p:txBody>
          <a:bodyPr wrap="none" rtlCol="0">
            <a:spAutoFit/>
          </a:bodyPr>
          <a:lstStyle/>
          <a:p>
            <a:r>
              <a:rPr lang="en-US" sz="2400"/>
              <a:t>cut</a:t>
            </a:r>
          </a:p>
        </p:txBody>
      </p:sp>
      <p:sp>
        <p:nvSpPr>
          <p:cNvPr id="11" name="Arrow: Right 10"/>
          <p:cNvSpPr/>
          <p:nvPr/>
        </p:nvSpPr>
        <p:spPr>
          <a:xfrm>
            <a:off x="64697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705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17" y="2308077"/>
            <a:ext cx="4745064" cy="3564729"/>
          </a:xfrm>
          <a:prstGeom prst="rect">
            <a:avLst/>
          </a:prstGeom>
        </p:spPr>
      </p:pic>
      <p:sp>
        <p:nvSpPr>
          <p:cNvPr id="3" name="Arrow: Right 2"/>
          <p:cNvSpPr/>
          <p:nvPr/>
        </p:nvSpPr>
        <p:spPr>
          <a:xfrm>
            <a:off x="50930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56096" y="3859608"/>
            <a:ext cx="579005" cy="461665"/>
          </a:xfrm>
          <a:prstGeom prst="rect">
            <a:avLst/>
          </a:prstGeom>
          <a:noFill/>
        </p:spPr>
        <p:txBody>
          <a:bodyPr wrap="none" rtlCol="0">
            <a:spAutoFit/>
          </a:bodyPr>
          <a:lstStyle/>
          <a:p>
            <a:r>
              <a:rPr lang="en-US" sz="2400"/>
              <a:t>cut</a:t>
            </a:r>
          </a:p>
        </p:txBody>
      </p:sp>
      <p:sp>
        <p:nvSpPr>
          <p:cNvPr id="5" name="Arrow: Right 4"/>
          <p:cNvSpPr/>
          <p:nvPr/>
        </p:nvSpPr>
        <p:spPr>
          <a:xfrm>
            <a:off x="64697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384067" y="2397632"/>
            <a:ext cx="4625856" cy="3475174"/>
          </a:xfrm>
          <a:prstGeom prst="rect">
            <a:avLst/>
          </a:prstGeom>
        </p:spPr>
      </p:pic>
      <p:sp>
        <p:nvSpPr>
          <p:cNvPr id="7" name="TextBox 6"/>
          <p:cNvSpPr txBox="1"/>
          <p:nvPr/>
        </p:nvSpPr>
        <p:spPr>
          <a:xfrm>
            <a:off x="2572349" y="929469"/>
            <a:ext cx="6337056" cy="461665"/>
          </a:xfrm>
          <a:prstGeom prst="rect">
            <a:avLst/>
          </a:prstGeom>
          <a:solidFill>
            <a:srgbClr val="FFFF00"/>
          </a:solidFill>
        </p:spPr>
        <p:txBody>
          <a:bodyPr wrap="none" rtlCol="0">
            <a:spAutoFit/>
          </a:bodyPr>
          <a:lstStyle/>
          <a:p>
            <a:r>
              <a:rPr lang="en-US" sz="2400"/>
              <a:t>An effect of the cut command is to clear selection</a:t>
            </a:r>
          </a:p>
        </p:txBody>
      </p:sp>
    </p:spTree>
    <p:extLst>
      <p:ext uri="{BB962C8B-B14F-4D97-AF65-F5344CB8AC3E}">
        <p14:creationId xmlns:p14="http://schemas.microsoft.com/office/powerpoint/2010/main" val="26355984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817" y="2308077"/>
            <a:ext cx="4745064" cy="3564729"/>
          </a:xfrm>
          <a:prstGeom prst="rect">
            <a:avLst/>
          </a:prstGeom>
        </p:spPr>
      </p:pic>
      <p:pic>
        <p:nvPicPr>
          <p:cNvPr id="6" name="Picture 5"/>
          <p:cNvPicPr>
            <a:picLocks noChangeAspect="1"/>
          </p:cNvPicPr>
          <p:nvPr/>
        </p:nvPicPr>
        <p:blipFill>
          <a:blip r:embed="rId3"/>
          <a:stretch>
            <a:fillRect/>
          </a:stretch>
        </p:blipFill>
        <p:spPr>
          <a:xfrm>
            <a:off x="7384067" y="2397632"/>
            <a:ext cx="4625856" cy="3475174"/>
          </a:xfrm>
          <a:prstGeom prst="rect">
            <a:avLst/>
          </a:prstGeom>
        </p:spPr>
      </p:pic>
      <p:sp>
        <p:nvSpPr>
          <p:cNvPr id="8" name="TextBox 7"/>
          <p:cNvSpPr txBox="1"/>
          <p:nvPr/>
        </p:nvSpPr>
        <p:spPr>
          <a:xfrm>
            <a:off x="7846439" y="4446902"/>
            <a:ext cx="3311035" cy="461665"/>
          </a:xfrm>
          <a:prstGeom prst="rect">
            <a:avLst/>
          </a:prstGeom>
          <a:solidFill>
            <a:srgbClr val="FFFF00"/>
          </a:solidFill>
          <a:ln>
            <a:solidFill>
              <a:srgbClr val="FFFF00"/>
            </a:solidFill>
          </a:ln>
        </p:spPr>
        <p:txBody>
          <a:bodyPr wrap="none" rtlCol="0">
            <a:spAutoFit/>
          </a:bodyPr>
          <a:lstStyle/>
          <a:p>
            <a:r>
              <a:rPr lang="en-US" sz="2400"/>
              <a:t>cs'.selection = Undefined</a:t>
            </a:r>
          </a:p>
        </p:txBody>
      </p:sp>
      <p:sp>
        <p:nvSpPr>
          <p:cNvPr id="10" name="TextBox 9"/>
          <p:cNvSpPr txBox="1"/>
          <p:nvPr/>
        </p:nvSpPr>
        <p:spPr>
          <a:xfrm>
            <a:off x="2572349" y="929469"/>
            <a:ext cx="6337056" cy="461665"/>
          </a:xfrm>
          <a:prstGeom prst="rect">
            <a:avLst/>
          </a:prstGeom>
          <a:solidFill>
            <a:srgbClr val="FFFF00"/>
          </a:solidFill>
        </p:spPr>
        <p:txBody>
          <a:bodyPr wrap="none" rtlCol="0">
            <a:spAutoFit/>
          </a:bodyPr>
          <a:lstStyle/>
          <a:p>
            <a:r>
              <a:rPr lang="en-US" sz="2400"/>
              <a:t>An effect of the cut command is to clear selection</a:t>
            </a:r>
          </a:p>
        </p:txBody>
      </p:sp>
      <p:sp>
        <p:nvSpPr>
          <p:cNvPr id="9" name="Arrow: Right 8"/>
          <p:cNvSpPr/>
          <p:nvPr/>
        </p:nvSpPr>
        <p:spPr>
          <a:xfrm>
            <a:off x="50930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56096" y="3859608"/>
            <a:ext cx="579005" cy="461665"/>
          </a:xfrm>
          <a:prstGeom prst="rect">
            <a:avLst/>
          </a:prstGeom>
          <a:noFill/>
        </p:spPr>
        <p:txBody>
          <a:bodyPr wrap="none" rtlCol="0">
            <a:spAutoFit/>
          </a:bodyPr>
          <a:lstStyle/>
          <a:p>
            <a:r>
              <a:rPr lang="en-US" sz="2400"/>
              <a:t>cut</a:t>
            </a:r>
          </a:p>
        </p:txBody>
      </p:sp>
      <p:sp>
        <p:nvSpPr>
          <p:cNvPr id="12" name="Arrow: Right 11"/>
          <p:cNvSpPr/>
          <p:nvPr/>
        </p:nvSpPr>
        <p:spPr>
          <a:xfrm>
            <a:off x="6469739" y="3733980"/>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7889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3890074" y="3302455"/>
            <a:ext cx="19217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904852" y="3087447"/>
            <a:ext cx="4339528" cy="830997"/>
          </a:xfrm>
          <a:prstGeom prst="rect">
            <a:avLst/>
          </a:prstGeom>
          <a:noFill/>
        </p:spPr>
        <p:txBody>
          <a:bodyPr wrap="square" rtlCol="0">
            <a:spAutoFit/>
          </a:bodyPr>
          <a:lstStyle/>
          <a:p>
            <a:r>
              <a:rPr lang="en-US" sz="2400"/>
              <a:t>With the cut command, only the current catalog changes</a:t>
            </a:r>
          </a:p>
        </p:txBody>
      </p:sp>
      <p:sp>
        <p:nvSpPr>
          <p:cNvPr id="9" name="Oval 8"/>
          <p:cNvSpPr/>
          <p:nvPr/>
        </p:nvSpPr>
        <p:spPr>
          <a:xfrm>
            <a:off x="402956" y="3053168"/>
            <a:ext cx="3394129"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7439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3890074" y="3302455"/>
            <a:ext cx="192178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Oval 8"/>
          <p:cNvSpPr/>
          <p:nvPr/>
        </p:nvSpPr>
        <p:spPr>
          <a:xfrm>
            <a:off x="402956" y="3053168"/>
            <a:ext cx="3394129"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71903" y="4150560"/>
            <a:ext cx="6382709" cy="400110"/>
          </a:xfrm>
          <a:prstGeom prst="rect">
            <a:avLst/>
          </a:prstGeom>
          <a:solidFill>
            <a:srgbClr val="FFFF00"/>
          </a:solidFill>
          <a:ln>
            <a:solidFill>
              <a:srgbClr val="FFFF00"/>
            </a:solidFill>
          </a:ln>
        </p:spPr>
        <p:txBody>
          <a:bodyPr wrap="none" rtlCol="0">
            <a:spAutoFit/>
          </a:bodyPr>
          <a:lstStyle/>
          <a:p>
            <a:r>
              <a:rPr lang="en-US" sz="2000"/>
              <a:t>xs'.catalogState = xs.catalogState ++ xs.currentCatalog -&gt; cs'</a:t>
            </a:r>
          </a:p>
        </p:txBody>
      </p:sp>
      <p:cxnSp>
        <p:nvCxnSpPr>
          <p:cNvPr id="12" name="Straight Arrow Connector 11"/>
          <p:cNvCxnSpPr/>
          <p:nvPr/>
        </p:nvCxnSpPr>
        <p:spPr>
          <a:xfrm flipV="1">
            <a:off x="9113003" y="4659042"/>
            <a:ext cx="0" cy="70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20732" y="5367664"/>
            <a:ext cx="4739527" cy="1200329"/>
          </a:xfrm>
          <a:prstGeom prst="rect">
            <a:avLst/>
          </a:prstGeom>
          <a:noFill/>
        </p:spPr>
        <p:txBody>
          <a:bodyPr wrap="square" rtlCol="0">
            <a:spAutoFit/>
          </a:bodyPr>
          <a:lstStyle/>
          <a:p>
            <a:r>
              <a:rPr lang="en-US" sz="2400"/>
              <a:t>Update the application's record of catalog states to reflect the modified catalog</a:t>
            </a:r>
          </a:p>
        </p:txBody>
      </p:sp>
      <p:sp>
        <p:nvSpPr>
          <p:cNvPr id="14" name="TextBox 13"/>
          <p:cNvSpPr txBox="1"/>
          <p:nvPr/>
        </p:nvSpPr>
        <p:spPr>
          <a:xfrm>
            <a:off x="5904852" y="3087447"/>
            <a:ext cx="4339528" cy="830997"/>
          </a:xfrm>
          <a:prstGeom prst="rect">
            <a:avLst/>
          </a:prstGeom>
          <a:noFill/>
        </p:spPr>
        <p:txBody>
          <a:bodyPr wrap="square" rtlCol="0">
            <a:spAutoFit/>
          </a:bodyPr>
          <a:lstStyle/>
          <a:p>
            <a:r>
              <a:rPr lang="en-US" sz="2400"/>
              <a:t>With the cut command, only the current catalog changes</a:t>
            </a:r>
          </a:p>
        </p:txBody>
      </p:sp>
    </p:spTree>
    <p:extLst>
      <p:ext uri="{BB962C8B-B14F-4D97-AF65-F5344CB8AC3E}">
        <p14:creationId xmlns:p14="http://schemas.microsoft.com/office/powerpoint/2010/main" val="61993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87879" y="3256284"/>
            <a:ext cx="5067946" cy="830997"/>
          </a:xfrm>
          <a:prstGeom prst="rect">
            <a:avLst/>
          </a:prstGeom>
          <a:noFill/>
        </p:spPr>
        <p:txBody>
          <a:bodyPr wrap="square" rtlCol="0">
            <a:spAutoFit/>
          </a:bodyPr>
          <a:lstStyle/>
          <a:p>
            <a:r>
              <a:rPr lang="en-US" sz="2400"/>
              <a:t>With the cut command, no change to the set of open catalogs</a:t>
            </a:r>
          </a:p>
        </p:txBody>
      </p:sp>
    </p:spTree>
    <p:extLst>
      <p:ext uri="{BB962C8B-B14F-4D97-AF65-F5344CB8AC3E}">
        <p14:creationId xmlns:p14="http://schemas.microsoft.com/office/powerpoint/2010/main" val="11587214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87879" y="3256284"/>
            <a:ext cx="5067946" cy="830997"/>
          </a:xfrm>
          <a:prstGeom prst="rect">
            <a:avLst/>
          </a:prstGeom>
          <a:noFill/>
        </p:spPr>
        <p:txBody>
          <a:bodyPr wrap="square" rtlCol="0">
            <a:spAutoFit/>
          </a:bodyPr>
          <a:lstStyle/>
          <a:p>
            <a:r>
              <a:rPr lang="en-US" sz="2400"/>
              <a:t>With the cut command, no change to the set of open catalogs</a:t>
            </a:r>
          </a:p>
        </p:txBody>
      </p:sp>
      <p:sp>
        <p:nvSpPr>
          <p:cNvPr id="7" name="TextBox 6"/>
          <p:cNvSpPr txBox="1"/>
          <p:nvPr/>
        </p:nvSpPr>
        <p:spPr>
          <a:xfrm>
            <a:off x="6006120" y="4402831"/>
            <a:ext cx="3230756" cy="461665"/>
          </a:xfrm>
          <a:prstGeom prst="rect">
            <a:avLst/>
          </a:prstGeom>
          <a:solidFill>
            <a:srgbClr val="FFFF00"/>
          </a:solidFill>
          <a:ln>
            <a:solidFill>
              <a:srgbClr val="FFFF00"/>
            </a:solidFill>
          </a:ln>
        </p:spPr>
        <p:txBody>
          <a:bodyPr wrap="none" rtlCol="0">
            <a:spAutoFit/>
          </a:bodyPr>
          <a:lstStyle/>
          <a:p>
            <a:r>
              <a:rPr lang="en-US" sz="2400"/>
              <a:t>xs'.catalogs = xs.catalogs</a:t>
            </a:r>
          </a:p>
        </p:txBody>
      </p:sp>
    </p:spTree>
    <p:extLst>
      <p:ext uri="{BB962C8B-B14F-4D97-AF65-F5344CB8AC3E}">
        <p14:creationId xmlns:p14="http://schemas.microsoft.com/office/powerpoint/2010/main" val="7096070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51349" y="3053168"/>
            <a:ext cx="4076054" cy="1200329"/>
          </a:xfrm>
          <a:prstGeom prst="rect">
            <a:avLst/>
          </a:prstGeom>
          <a:noFill/>
        </p:spPr>
        <p:txBody>
          <a:bodyPr wrap="square" rtlCol="0">
            <a:spAutoFit/>
          </a:bodyPr>
          <a:lstStyle/>
          <a:p>
            <a:r>
              <a:rPr lang="en-US" sz="2400"/>
              <a:t>With the cut command, no change to which catalog is the “current” catalog</a:t>
            </a:r>
          </a:p>
        </p:txBody>
      </p:sp>
      <p:sp>
        <p:nvSpPr>
          <p:cNvPr id="9" name="Oval 8"/>
          <p:cNvSpPr/>
          <p:nvPr/>
        </p:nvSpPr>
        <p:spPr>
          <a:xfrm>
            <a:off x="402956" y="3053168"/>
            <a:ext cx="3394129"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9616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2956" y="3053168"/>
            <a:ext cx="3394129"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51349" y="4583032"/>
            <a:ext cx="4898777" cy="461665"/>
          </a:xfrm>
          <a:prstGeom prst="rect">
            <a:avLst/>
          </a:prstGeom>
          <a:solidFill>
            <a:srgbClr val="FFFF00"/>
          </a:solidFill>
          <a:ln>
            <a:solidFill>
              <a:srgbClr val="FFFF00"/>
            </a:solidFill>
          </a:ln>
        </p:spPr>
        <p:txBody>
          <a:bodyPr wrap="none" rtlCol="0">
            <a:spAutoFit/>
          </a:bodyPr>
          <a:lstStyle/>
          <a:p>
            <a:r>
              <a:rPr lang="en-US" sz="2400"/>
              <a:t>xs'.currentCatalog = xs.currentCatalog</a:t>
            </a:r>
          </a:p>
        </p:txBody>
      </p:sp>
      <p:sp>
        <p:nvSpPr>
          <p:cNvPr id="11" name="TextBox 10"/>
          <p:cNvSpPr txBox="1"/>
          <p:nvPr/>
        </p:nvSpPr>
        <p:spPr>
          <a:xfrm>
            <a:off x="5951349" y="3053168"/>
            <a:ext cx="4076054" cy="1200329"/>
          </a:xfrm>
          <a:prstGeom prst="rect">
            <a:avLst/>
          </a:prstGeom>
          <a:noFill/>
        </p:spPr>
        <p:txBody>
          <a:bodyPr wrap="square" rtlCol="0">
            <a:spAutoFit/>
          </a:bodyPr>
          <a:lstStyle/>
          <a:p>
            <a:r>
              <a:rPr lang="en-US" sz="2400"/>
              <a:t>With the cut command, no change to which catalog is the “current” catalog</a:t>
            </a:r>
          </a:p>
        </p:txBody>
      </p:sp>
    </p:spTree>
    <p:extLst>
      <p:ext uri="{BB962C8B-B14F-4D97-AF65-F5344CB8AC3E}">
        <p14:creationId xmlns:p14="http://schemas.microsoft.com/office/powerpoint/2010/main" val="24373305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825625"/>
            <a:ext cx="5857068" cy="4526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Summary of the effects of the “cut” command</a:t>
            </a:r>
          </a:p>
        </p:txBody>
      </p:sp>
      <p:sp>
        <p:nvSpPr>
          <p:cNvPr id="3" name="Content Placeholder 2"/>
          <p:cNvSpPr>
            <a:spLocks noGrp="1"/>
          </p:cNvSpPr>
          <p:nvPr>
            <p:ph idx="1"/>
          </p:nvPr>
        </p:nvSpPr>
        <p:spPr/>
        <p:txBody>
          <a:bodyPr/>
          <a:lstStyle/>
          <a:p>
            <a:pPr marL="0" indent="0">
              <a:buNone/>
            </a:pPr>
            <a:r>
              <a:rPr lang="en-US"/>
              <a:t>Precondition: cs.selection != Undefined</a:t>
            </a:r>
          </a:p>
          <a:p>
            <a:pPr marL="0" indent="0">
              <a:buNone/>
            </a:pPr>
            <a:r>
              <a:rPr lang="en-US"/>
              <a:t>xs'.buffer = cs.selection </a:t>
            </a:r>
          </a:p>
          <a:p>
            <a:pPr marL="0" indent="0">
              <a:buNone/>
            </a:pPr>
            <a:r>
              <a:rPr lang="en-US"/>
              <a:t>cs'.assets = cs.assets - cs.selection</a:t>
            </a:r>
          </a:p>
          <a:p>
            <a:pPr marL="0" indent="0">
              <a:buNone/>
            </a:pPr>
            <a:r>
              <a:rPr lang="en-US"/>
              <a:t>cs'.showing = cs.showing - cs.selection</a:t>
            </a:r>
          </a:p>
          <a:p>
            <a:pPr marL="0" indent="0">
              <a:buNone/>
            </a:pPr>
            <a:r>
              <a:rPr lang="en-US"/>
              <a:t>cs'.selection = Undefined</a:t>
            </a:r>
          </a:p>
          <a:p>
            <a:pPr marL="0" indent="0">
              <a:buNone/>
            </a:pPr>
            <a:r>
              <a:rPr lang="en-US"/>
              <a:t>xs'.catalogState = xs.catalogState ++ xs.currentCatalog -&gt; cs'</a:t>
            </a:r>
          </a:p>
          <a:p>
            <a:pPr marL="0" indent="0">
              <a:buNone/>
            </a:pPr>
            <a:r>
              <a:rPr lang="en-US"/>
              <a:t>xs'.catalogs = xs.catalogs</a:t>
            </a:r>
          </a:p>
          <a:p>
            <a:pPr marL="0" indent="0">
              <a:buNone/>
            </a:pPr>
            <a:r>
              <a:rPr lang="en-US"/>
              <a:t>xs'.currentCatalog = xs.currentCatalog</a:t>
            </a:r>
          </a:p>
        </p:txBody>
      </p:sp>
    </p:spTree>
    <p:extLst>
      <p:ext uri="{BB962C8B-B14F-4D97-AF65-F5344CB8AC3E}">
        <p14:creationId xmlns:p14="http://schemas.microsoft.com/office/powerpoint/2010/main" val="347490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will model a tool that manages photos</a:t>
            </a:r>
          </a:p>
        </p:txBody>
      </p:sp>
      <p:sp>
        <p:nvSpPr>
          <p:cNvPr id="3" name="Content Placeholder 2"/>
          <p:cNvSpPr>
            <a:spLocks noGrp="1"/>
          </p:cNvSpPr>
          <p:nvPr>
            <p:ph idx="1"/>
          </p:nvPr>
        </p:nvSpPr>
        <p:spPr>
          <a:xfrm>
            <a:off x="838200" y="1825625"/>
            <a:ext cx="10515600" cy="1212043"/>
          </a:xfrm>
        </p:spPr>
        <p:txBody>
          <a:bodyPr/>
          <a:lstStyle/>
          <a:p>
            <a:r>
              <a:rPr lang="en-US"/>
              <a:t>The tool is called Phase One (www.phaseone.com)</a:t>
            </a:r>
          </a:p>
          <a:p>
            <a:r>
              <a:rPr lang="en-US"/>
              <a:t>We will model a few of its essential commands</a:t>
            </a:r>
          </a:p>
        </p:txBody>
      </p:sp>
    </p:spTree>
    <p:extLst>
      <p:ext uri="{BB962C8B-B14F-4D97-AF65-F5344CB8AC3E}">
        <p14:creationId xmlns:p14="http://schemas.microsoft.com/office/powerpoint/2010/main" val="29690672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7" y="1742295"/>
            <a:ext cx="9144000" cy="2387600"/>
          </a:xfrm>
        </p:spPr>
        <p:txBody>
          <a:bodyPr/>
          <a:lstStyle/>
          <a:p>
            <a:r>
              <a:rPr lang="en-US"/>
              <a:t>Describe the effects of the “paste” command</a:t>
            </a:r>
          </a:p>
        </p:txBody>
      </p:sp>
    </p:spTree>
    <p:extLst>
      <p:ext uri="{BB962C8B-B14F-4D97-AF65-F5344CB8AC3E}">
        <p14:creationId xmlns:p14="http://schemas.microsoft.com/office/powerpoint/2010/main" val="40281176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Notation</a:t>
            </a:r>
          </a:p>
        </p:txBody>
      </p:sp>
      <p:sp>
        <p:nvSpPr>
          <p:cNvPr id="3" name="Content Placeholder 2"/>
          <p:cNvSpPr>
            <a:spLocks noGrp="1"/>
          </p:cNvSpPr>
          <p:nvPr>
            <p:ph idx="1"/>
          </p:nvPr>
        </p:nvSpPr>
        <p:spPr/>
        <p:txBody>
          <a:bodyPr/>
          <a:lstStyle/>
          <a:p>
            <a:pPr marL="0" indent="0">
              <a:buNone/>
            </a:pPr>
            <a:r>
              <a:rPr lang="en-US"/>
              <a:t>Let:</a:t>
            </a:r>
          </a:p>
          <a:p>
            <a:pPr marL="457200" lvl="1" indent="0">
              <a:buNone/>
            </a:pPr>
            <a:r>
              <a:rPr lang="en-US" b="1"/>
              <a:t>new</a:t>
            </a:r>
            <a:r>
              <a:rPr lang="en-US"/>
              <a:t> denote the photos to be pasted into the catalog which are not already present in the catalog</a:t>
            </a:r>
          </a:p>
        </p:txBody>
      </p:sp>
    </p:spTree>
    <p:extLst>
      <p:ext uri="{BB962C8B-B14F-4D97-AF65-F5344CB8AC3E}">
        <p14:creationId xmlns:p14="http://schemas.microsoft.com/office/powerpoint/2010/main" val="21785207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18457" y="1100381"/>
            <a:ext cx="3812584" cy="5129938"/>
          </a:xfrm>
          <a:prstGeom prst="rect">
            <a:avLst/>
          </a:prstGeom>
        </p:spPr>
      </p:pic>
      <p:sp>
        <p:nvSpPr>
          <p:cNvPr id="5" name="TextBox 4"/>
          <p:cNvSpPr txBox="1"/>
          <p:nvPr/>
        </p:nvSpPr>
        <p:spPr>
          <a:xfrm>
            <a:off x="733521" y="183486"/>
            <a:ext cx="10755823" cy="830997"/>
          </a:xfrm>
          <a:prstGeom prst="rect">
            <a:avLst/>
          </a:prstGeom>
          <a:solidFill>
            <a:srgbClr val="FFFF00"/>
          </a:solidFill>
        </p:spPr>
        <p:txBody>
          <a:bodyPr wrap="square" rtlCol="0">
            <a:spAutoFit/>
          </a:bodyPr>
          <a:lstStyle/>
          <a:p>
            <a:r>
              <a:rPr lang="en-US" sz="2400"/>
              <a:t>An effect of the paste command is to add the new assets in the clipboard to the current catalog</a:t>
            </a:r>
          </a:p>
        </p:txBody>
      </p:sp>
      <p:pic>
        <p:nvPicPr>
          <p:cNvPr id="6" name="Picture 5"/>
          <p:cNvPicPr>
            <a:picLocks noChangeAspect="1"/>
          </p:cNvPicPr>
          <p:nvPr/>
        </p:nvPicPr>
        <p:blipFill rotWithShape="1">
          <a:blip r:embed="rId3"/>
          <a:srcRect l="3153" t="25295" r="76711" b="57919"/>
          <a:stretch/>
        </p:blipFill>
        <p:spPr>
          <a:xfrm>
            <a:off x="1473086" y="2284561"/>
            <a:ext cx="1534332" cy="960895"/>
          </a:xfrm>
          <a:prstGeom prst="rect">
            <a:avLst/>
          </a:prstGeom>
          <a:ln>
            <a:solidFill>
              <a:schemeClr val="tx1"/>
            </a:solidFill>
          </a:ln>
        </p:spPr>
      </p:pic>
      <p:pic>
        <p:nvPicPr>
          <p:cNvPr id="7" name="Picture 6"/>
          <p:cNvPicPr>
            <a:picLocks noChangeAspect="1"/>
          </p:cNvPicPr>
          <p:nvPr/>
        </p:nvPicPr>
        <p:blipFill rotWithShape="1">
          <a:blip r:embed="rId4"/>
          <a:srcRect l="4577" t="53723" r="76770" b="27055"/>
          <a:stretch/>
        </p:blipFill>
        <p:spPr>
          <a:xfrm>
            <a:off x="1519580" y="3369443"/>
            <a:ext cx="1421365" cy="1100379"/>
          </a:xfrm>
          <a:prstGeom prst="rect">
            <a:avLst/>
          </a:prstGeom>
        </p:spPr>
      </p:pic>
      <p:sp>
        <p:nvSpPr>
          <p:cNvPr id="8" name="Arrow: Right 7"/>
          <p:cNvSpPr/>
          <p:nvPr/>
        </p:nvSpPr>
        <p:spPr>
          <a:xfrm>
            <a:off x="4231041"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91970" y="3138610"/>
            <a:ext cx="863954" cy="461665"/>
          </a:xfrm>
          <a:prstGeom prst="rect">
            <a:avLst/>
          </a:prstGeom>
          <a:noFill/>
        </p:spPr>
        <p:txBody>
          <a:bodyPr wrap="none" rtlCol="0">
            <a:spAutoFit/>
          </a:bodyPr>
          <a:lstStyle/>
          <a:p>
            <a:r>
              <a:rPr lang="en-US" sz="2400"/>
              <a:t>paste</a:t>
            </a:r>
          </a:p>
        </p:txBody>
      </p:sp>
      <p:sp>
        <p:nvSpPr>
          <p:cNvPr id="10" name="Arrow: Right 9"/>
          <p:cNvSpPr/>
          <p:nvPr/>
        </p:nvSpPr>
        <p:spPr>
          <a:xfrm>
            <a:off x="5700729"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521055" y="1736466"/>
            <a:ext cx="5296340" cy="3978875"/>
          </a:xfrm>
          <a:prstGeom prst="rect">
            <a:avLst/>
          </a:prstGeom>
        </p:spPr>
      </p:pic>
    </p:spTree>
    <p:extLst>
      <p:ext uri="{BB962C8B-B14F-4D97-AF65-F5344CB8AC3E}">
        <p14:creationId xmlns:p14="http://schemas.microsoft.com/office/powerpoint/2010/main" val="183151882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18457" y="1100381"/>
            <a:ext cx="3812584" cy="5129938"/>
          </a:xfrm>
          <a:prstGeom prst="rect">
            <a:avLst/>
          </a:prstGeom>
        </p:spPr>
      </p:pic>
      <p:sp>
        <p:nvSpPr>
          <p:cNvPr id="5" name="TextBox 4"/>
          <p:cNvSpPr txBox="1"/>
          <p:nvPr/>
        </p:nvSpPr>
        <p:spPr>
          <a:xfrm>
            <a:off x="733521" y="183486"/>
            <a:ext cx="10755823" cy="830997"/>
          </a:xfrm>
          <a:prstGeom prst="rect">
            <a:avLst/>
          </a:prstGeom>
          <a:solidFill>
            <a:srgbClr val="FFFF00"/>
          </a:solidFill>
        </p:spPr>
        <p:txBody>
          <a:bodyPr wrap="square" rtlCol="0">
            <a:spAutoFit/>
          </a:bodyPr>
          <a:lstStyle/>
          <a:p>
            <a:r>
              <a:rPr lang="en-US" sz="2400"/>
              <a:t>An effect of the paste command is to add the new assets in the clipboard to the current catalog</a:t>
            </a:r>
          </a:p>
        </p:txBody>
      </p:sp>
      <p:pic>
        <p:nvPicPr>
          <p:cNvPr id="6" name="Picture 5"/>
          <p:cNvPicPr>
            <a:picLocks noChangeAspect="1"/>
          </p:cNvPicPr>
          <p:nvPr/>
        </p:nvPicPr>
        <p:blipFill rotWithShape="1">
          <a:blip r:embed="rId3"/>
          <a:srcRect l="3153" t="25295" r="76711" b="57919"/>
          <a:stretch/>
        </p:blipFill>
        <p:spPr>
          <a:xfrm>
            <a:off x="1473086" y="2284561"/>
            <a:ext cx="1534332" cy="960895"/>
          </a:xfrm>
          <a:prstGeom prst="rect">
            <a:avLst/>
          </a:prstGeom>
          <a:ln>
            <a:solidFill>
              <a:schemeClr val="tx1"/>
            </a:solidFill>
          </a:ln>
        </p:spPr>
      </p:pic>
      <p:pic>
        <p:nvPicPr>
          <p:cNvPr id="7" name="Picture 6"/>
          <p:cNvPicPr>
            <a:picLocks noChangeAspect="1"/>
          </p:cNvPicPr>
          <p:nvPr/>
        </p:nvPicPr>
        <p:blipFill rotWithShape="1">
          <a:blip r:embed="rId4"/>
          <a:srcRect l="4577" t="53723" r="76770" b="27055"/>
          <a:stretch/>
        </p:blipFill>
        <p:spPr>
          <a:xfrm>
            <a:off x="1519580" y="3369443"/>
            <a:ext cx="1421365" cy="1100379"/>
          </a:xfrm>
          <a:prstGeom prst="rect">
            <a:avLst/>
          </a:prstGeom>
        </p:spPr>
      </p:pic>
      <p:sp>
        <p:nvSpPr>
          <p:cNvPr id="8" name="Arrow: Right 7"/>
          <p:cNvSpPr/>
          <p:nvPr/>
        </p:nvSpPr>
        <p:spPr>
          <a:xfrm>
            <a:off x="4231041"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521055" y="1736466"/>
            <a:ext cx="5296340" cy="3978875"/>
          </a:xfrm>
          <a:prstGeom prst="rect">
            <a:avLst/>
          </a:prstGeom>
        </p:spPr>
      </p:pic>
      <p:sp>
        <p:nvSpPr>
          <p:cNvPr id="12" name="TextBox 11"/>
          <p:cNvSpPr txBox="1"/>
          <p:nvPr/>
        </p:nvSpPr>
        <p:spPr>
          <a:xfrm>
            <a:off x="7186368" y="4238989"/>
            <a:ext cx="3549370" cy="461665"/>
          </a:xfrm>
          <a:prstGeom prst="rect">
            <a:avLst/>
          </a:prstGeom>
          <a:solidFill>
            <a:srgbClr val="FFFF00"/>
          </a:solidFill>
          <a:ln>
            <a:solidFill>
              <a:srgbClr val="FFFF00"/>
            </a:solidFill>
          </a:ln>
        </p:spPr>
        <p:txBody>
          <a:bodyPr wrap="none" rtlCol="0">
            <a:spAutoFit/>
          </a:bodyPr>
          <a:lstStyle/>
          <a:p>
            <a:r>
              <a:rPr lang="en-US" sz="2400"/>
              <a:t>cs'.assets = cs.assets + new</a:t>
            </a:r>
          </a:p>
        </p:txBody>
      </p:sp>
      <p:sp>
        <p:nvSpPr>
          <p:cNvPr id="13" name="TextBox 12"/>
          <p:cNvSpPr txBox="1"/>
          <p:nvPr/>
        </p:nvSpPr>
        <p:spPr>
          <a:xfrm>
            <a:off x="4891970" y="3138610"/>
            <a:ext cx="863954" cy="461665"/>
          </a:xfrm>
          <a:prstGeom prst="rect">
            <a:avLst/>
          </a:prstGeom>
          <a:noFill/>
        </p:spPr>
        <p:txBody>
          <a:bodyPr wrap="none" rtlCol="0">
            <a:spAutoFit/>
          </a:bodyPr>
          <a:lstStyle/>
          <a:p>
            <a:r>
              <a:rPr lang="en-US" sz="2400"/>
              <a:t>paste</a:t>
            </a:r>
          </a:p>
        </p:txBody>
      </p:sp>
      <p:sp>
        <p:nvSpPr>
          <p:cNvPr id="14" name="Arrow: Right 13"/>
          <p:cNvSpPr/>
          <p:nvPr/>
        </p:nvSpPr>
        <p:spPr>
          <a:xfrm>
            <a:off x="5700729"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511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18457" y="1100381"/>
            <a:ext cx="3812584" cy="5129938"/>
          </a:xfrm>
          <a:prstGeom prst="rect">
            <a:avLst/>
          </a:prstGeom>
        </p:spPr>
      </p:pic>
      <p:sp>
        <p:nvSpPr>
          <p:cNvPr id="5" name="TextBox 4"/>
          <p:cNvSpPr txBox="1"/>
          <p:nvPr/>
        </p:nvSpPr>
        <p:spPr>
          <a:xfrm>
            <a:off x="733521" y="183486"/>
            <a:ext cx="10755823" cy="830997"/>
          </a:xfrm>
          <a:prstGeom prst="rect">
            <a:avLst/>
          </a:prstGeom>
          <a:solidFill>
            <a:srgbClr val="FFFF00"/>
          </a:solidFill>
        </p:spPr>
        <p:txBody>
          <a:bodyPr wrap="square" rtlCol="0">
            <a:spAutoFit/>
          </a:bodyPr>
          <a:lstStyle/>
          <a:p>
            <a:r>
              <a:rPr lang="en-US" sz="2400"/>
              <a:t>An effect of the paste command is to augment the set of showing assets with the new assets</a:t>
            </a:r>
          </a:p>
        </p:txBody>
      </p:sp>
      <p:pic>
        <p:nvPicPr>
          <p:cNvPr id="6" name="Picture 5"/>
          <p:cNvPicPr>
            <a:picLocks noChangeAspect="1"/>
          </p:cNvPicPr>
          <p:nvPr/>
        </p:nvPicPr>
        <p:blipFill rotWithShape="1">
          <a:blip r:embed="rId3"/>
          <a:srcRect l="3153" t="25295" r="76711" b="57919"/>
          <a:stretch/>
        </p:blipFill>
        <p:spPr>
          <a:xfrm>
            <a:off x="1473086" y="2284561"/>
            <a:ext cx="1534332" cy="960895"/>
          </a:xfrm>
          <a:prstGeom prst="rect">
            <a:avLst/>
          </a:prstGeom>
          <a:ln>
            <a:solidFill>
              <a:schemeClr val="tx1"/>
            </a:solidFill>
          </a:ln>
        </p:spPr>
      </p:pic>
      <p:pic>
        <p:nvPicPr>
          <p:cNvPr id="7" name="Picture 6"/>
          <p:cNvPicPr>
            <a:picLocks noChangeAspect="1"/>
          </p:cNvPicPr>
          <p:nvPr/>
        </p:nvPicPr>
        <p:blipFill rotWithShape="1">
          <a:blip r:embed="rId4"/>
          <a:srcRect l="4577" t="53723" r="76770" b="27055"/>
          <a:stretch/>
        </p:blipFill>
        <p:spPr>
          <a:xfrm>
            <a:off x="1519580" y="3369443"/>
            <a:ext cx="1421365" cy="1100379"/>
          </a:xfrm>
          <a:prstGeom prst="rect">
            <a:avLst/>
          </a:prstGeom>
        </p:spPr>
      </p:pic>
      <p:sp>
        <p:nvSpPr>
          <p:cNvPr id="8" name="Arrow: Right 7"/>
          <p:cNvSpPr/>
          <p:nvPr/>
        </p:nvSpPr>
        <p:spPr>
          <a:xfrm>
            <a:off x="4231041"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521055" y="1736466"/>
            <a:ext cx="5296340" cy="3978875"/>
          </a:xfrm>
          <a:prstGeom prst="rect">
            <a:avLst/>
          </a:prstGeom>
        </p:spPr>
      </p:pic>
      <p:sp>
        <p:nvSpPr>
          <p:cNvPr id="12" name="TextBox 11"/>
          <p:cNvSpPr txBox="1"/>
          <p:nvPr/>
        </p:nvSpPr>
        <p:spPr>
          <a:xfrm>
            <a:off x="4891970" y="3138610"/>
            <a:ext cx="863954" cy="461665"/>
          </a:xfrm>
          <a:prstGeom prst="rect">
            <a:avLst/>
          </a:prstGeom>
          <a:noFill/>
        </p:spPr>
        <p:txBody>
          <a:bodyPr wrap="none" rtlCol="0">
            <a:spAutoFit/>
          </a:bodyPr>
          <a:lstStyle/>
          <a:p>
            <a:r>
              <a:rPr lang="en-US" sz="2400"/>
              <a:t>paste</a:t>
            </a:r>
          </a:p>
        </p:txBody>
      </p:sp>
      <p:sp>
        <p:nvSpPr>
          <p:cNvPr id="13" name="Arrow: Right 12"/>
          <p:cNvSpPr/>
          <p:nvPr/>
        </p:nvSpPr>
        <p:spPr>
          <a:xfrm>
            <a:off x="5700729"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1619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18457" y="1100381"/>
            <a:ext cx="3812584" cy="5129938"/>
          </a:xfrm>
          <a:prstGeom prst="rect">
            <a:avLst/>
          </a:prstGeom>
        </p:spPr>
      </p:pic>
      <p:sp>
        <p:nvSpPr>
          <p:cNvPr id="5" name="TextBox 4"/>
          <p:cNvSpPr txBox="1"/>
          <p:nvPr/>
        </p:nvSpPr>
        <p:spPr>
          <a:xfrm>
            <a:off x="733521" y="183486"/>
            <a:ext cx="10755823" cy="830997"/>
          </a:xfrm>
          <a:prstGeom prst="rect">
            <a:avLst/>
          </a:prstGeom>
          <a:solidFill>
            <a:srgbClr val="FFFF00"/>
          </a:solidFill>
        </p:spPr>
        <p:txBody>
          <a:bodyPr wrap="square" rtlCol="0">
            <a:spAutoFit/>
          </a:bodyPr>
          <a:lstStyle/>
          <a:p>
            <a:r>
              <a:rPr lang="en-US" sz="2400"/>
              <a:t>An effect of the paste command is to augment the set of showing assets with the new assets</a:t>
            </a:r>
          </a:p>
        </p:txBody>
      </p:sp>
      <p:pic>
        <p:nvPicPr>
          <p:cNvPr id="6" name="Picture 5"/>
          <p:cNvPicPr>
            <a:picLocks noChangeAspect="1"/>
          </p:cNvPicPr>
          <p:nvPr/>
        </p:nvPicPr>
        <p:blipFill rotWithShape="1">
          <a:blip r:embed="rId3"/>
          <a:srcRect l="3153" t="25295" r="76711" b="57919"/>
          <a:stretch/>
        </p:blipFill>
        <p:spPr>
          <a:xfrm>
            <a:off x="1473086" y="2284561"/>
            <a:ext cx="1534332" cy="960895"/>
          </a:xfrm>
          <a:prstGeom prst="rect">
            <a:avLst/>
          </a:prstGeom>
          <a:ln>
            <a:solidFill>
              <a:schemeClr val="tx1"/>
            </a:solidFill>
          </a:ln>
        </p:spPr>
      </p:pic>
      <p:pic>
        <p:nvPicPr>
          <p:cNvPr id="7" name="Picture 6"/>
          <p:cNvPicPr>
            <a:picLocks noChangeAspect="1"/>
          </p:cNvPicPr>
          <p:nvPr/>
        </p:nvPicPr>
        <p:blipFill rotWithShape="1">
          <a:blip r:embed="rId4"/>
          <a:srcRect l="4577" t="53723" r="76770" b="27055"/>
          <a:stretch/>
        </p:blipFill>
        <p:spPr>
          <a:xfrm>
            <a:off x="1519580" y="3369443"/>
            <a:ext cx="1421365" cy="1100379"/>
          </a:xfrm>
          <a:prstGeom prst="rect">
            <a:avLst/>
          </a:prstGeom>
        </p:spPr>
      </p:pic>
      <p:pic>
        <p:nvPicPr>
          <p:cNvPr id="11" name="Picture 10"/>
          <p:cNvPicPr>
            <a:picLocks noChangeAspect="1"/>
          </p:cNvPicPr>
          <p:nvPr/>
        </p:nvPicPr>
        <p:blipFill>
          <a:blip r:embed="rId5"/>
          <a:stretch>
            <a:fillRect/>
          </a:stretch>
        </p:blipFill>
        <p:spPr>
          <a:xfrm>
            <a:off x="6521055" y="1736466"/>
            <a:ext cx="5296340" cy="3978875"/>
          </a:xfrm>
          <a:prstGeom prst="rect">
            <a:avLst/>
          </a:prstGeom>
        </p:spPr>
      </p:pic>
      <p:sp>
        <p:nvSpPr>
          <p:cNvPr id="12" name="TextBox 11"/>
          <p:cNvSpPr txBox="1"/>
          <p:nvPr/>
        </p:nvSpPr>
        <p:spPr>
          <a:xfrm>
            <a:off x="6969391" y="4122298"/>
            <a:ext cx="4101700" cy="461665"/>
          </a:xfrm>
          <a:prstGeom prst="rect">
            <a:avLst/>
          </a:prstGeom>
          <a:solidFill>
            <a:srgbClr val="FFFF00"/>
          </a:solidFill>
          <a:ln>
            <a:solidFill>
              <a:srgbClr val="FFFF00"/>
            </a:solidFill>
          </a:ln>
        </p:spPr>
        <p:txBody>
          <a:bodyPr wrap="none" rtlCol="0">
            <a:spAutoFit/>
          </a:bodyPr>
          <a:lstStyle/>
          <a:p>
            <a:r>
              <a:rPr lang="en-US" sz="2400"/>
              <a:t>cs'.showing = cs.showing + new</a:t>
            </a:r>
          </a:p>
        </p:txBody>
      </p:sp>
      <p:sp>
        <p:nvSpPr>
          <p:cNvPr id="13" name="Arrow: Right 12"/>
          <p:cNvSpPr/>
          <p:nvPr/>
        </p:nvSpPr>
        <p:spPr>
          <a:xfrm>
            <a:off x="4231041"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91970" y="3138610"/>
            <a:ext cx="863954" cy="461665"/>
          </a:xfrm>
          <a:prstGeom prst="rect">
            <a:avLst/>
          </a:prstGeom>
          <a:noFill/>
        </p:spPr>
        <p:txBody>
          <a:bodyPr wrap="none" rtlCol="0">
            <a:spAutoFit/>
          </a:bodyPr>
          <a:lstStyle/>
          <a:p>
            <a:r>
              <a:rPr lang="en-US" sz="2400"/>
              <a:t>paste</a:t>
            </a:r>
          </a:p>
        </p:txBody>
      </p:sp>
      <p:sp>
        <p:nvSpPr>
          <p:cNvPr id="15" name="Arrow: Right 14"/>
          <p:cNvSpPr/>
          <p:nvPr/>
        </p:nvSpPr>
        <p:spPr>
          <a:xfrm>
            <a:off x="5700729"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1270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18457" y="1100381"/>
            <a:ext cx="3812584" cy="5129938"/>
          </a:xfrm>
          <a:prstGeom prst="rect">
            <a:avLst/>
          </a:prstGeom>
        </p:spPr>
      </p:pic>
      <p:sp>
        <p:nvSpPr>
          <p:cNvPr id="5" name="TextBox 4"/>
          <p:cNvSpPr txBox="1"/>
          <p:nvPr/>
        </p:nvSpPr>
        <p:spPr>
          <a:xfrm>
            <a:off x="733521" y="183486"/>
            <a:ext cx="10755823" cy="830997"/>
          </a:xfrm>
          <a:prstGeom prst="rect">
            <a:avLst/>
          </a:prstGeom>
          <a:solidFill>
            <a:srgbClr val="FFFF00"/>
          </a:solidFill>
        </p:spPr>
        <p:txBody>
          <a:bodyPr wrap="square" rtlCol="0">
            <a:spAutoFit/>
          </a:bodyPr>
          <a:lstStyle/>
          <a:p>
            <a:r>
              <a:rPr lang="en-US" sz="2400"/>
              <a:t>An effect of the paste command is for selection to become the newly added assets (if there are some new assets, else Undefined)</a:t>
            </a:r>
          </a:p>
        </p:txBody>
      </p:sp>
      <p:pic>
        <p:nvPicPr>
          <p:cNvPr id="6" name="Picture 5"/>
          <p:cNvPicPr>
            <a:picLocks noChangeAspect="1"/>
          </p:cNvPicPr>
          <p:nvPr/>
        </p:nvPicPr>
        <p:blipFill rotWithShape="1">
          <a:blip r:embed="rId3"/>
          <a:srcRect l="3153" t="25295" r="76711" b="57919"/>
          <a:stretch/>
        </p:blipFill>
        <p:spPr>
          <a:xfrm>
            <a:off x="1473086" y="2284561"/>
            <a:ext cx="1534332" cy="960895"/>
          </a:xfrm>
          <a:prstGeom prst="rect">
            <a:avLst/>
          </a:prstGeom>
          <a:ln>
            <a:solidFill>
              <a:schemeClr val="tx1"/>
            </a:solidFill>
          </a:ln>
        </p:spPr>
      </p:pic>
      <p:pic>
        <p:nvPicPr>
          <p:cNvPr id="7" name="Picture 6"/>
          <p:cNvPicPr>
            <a:picLocks noChangeAspect="1"/>
          </p:cNvPicPr>
          <p:nvPr/>
        </p:nvPicPr>
        <p:blipFill rotWithShape="1">
          <a:blip r:embed="rId4"/>
          <a:srcRect l="4577" t="53723" r="76770" b="27055"/>
          <a:stretch/>
        </p:blipFill>
        <p:spPr>
          <a:xfrm>
            <a:off x="1519580" y="3369443"/>
            <a:ext cx="1421365" cy="1100379"/>
          </a:xfrm>
          <a:prstGeom prst="rect">
            <a:avLst/>
          </a:prstGeom>
        </p:spPr>
      </p:pic>
      <p:sp>
        <p:nvSpPr>
          <p:cNvPr id="8" name="Arrow: Right 7"/>
          <p:cNvSpPr/>
          <p:nvPr/>
        </p:nvSpPr>
        <p:spPr>
          <a:xfrm>
            <a:off x="4231041"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521055" y="1736466"/>
            <a:ext cx="5296340" cy="3978875"/>
          </a:xfrm>
          <a:prstGeom prst="rect">
            <a:avLst/>
          </a:prstGeom>
        </p:spPr>
      </p:pic>
      <p:sp>
        <p:nvSpPr>
          <p:cNvPr id="12" name="TextBox 11"/>
          <p:cNvSpPr txBox="1"/>
          <p:nvPr/>
        </p:nvSpPr>
        <p:spPr>
          <a:xfrm>
            <a:off x="4891970" y="3138610"/>
            <a:ext cx="863954" cy="461665"/>
          </a:xfrm>
          <a:prstGeom prst="rect">
            <a:avLst/>
          </a:prstGeom>
          <a:noFill/>
        </p:spPr>
        <p:txBody>
          <a:bodyPr wrap="none" rtlCol="0">
            <a:spAutoFit/>
          </a:bodyPr>
          <a:lstStyle/>
          <a:p>
            <a:r>
              <a:rPr lang="en-US" sz="2400"/>
              <a:t>paste</a:t>
            </a:r>
          </a:p>
        </p:txBody>
      </p:sp>
      <p:sp>
        <p:nvSpPr>
          <p:cNvPr id="13" name="Arrow: Right 12"/>
          <p:cNvSpPr/>
          <p:nvPr/>
        </p:nvSpPr>
        <p:spPr>
          <a:xfrm>
            <a:off x="5700729"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908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18457" y="1100381"/>
            <a:ext cx="3812584" cy="5129938"/>
          </a:xfrm>
          <a:prstGeom prst="rect">
            <a:avLst/>
          </a:prstGeom>
        </p:spPr>
      </p:pic>
      <p:sp>
        <p:nvSpPr>
          <p:cNvPr id="5" name="TextBox 4"/>
          <p:cNvSpPr txBox="1"/>
          <p:nvPr/>
        </p:nvSpPr>
        <p:spPr>
          <a:xfrm>
            <a:off x="733521" y="183486"/>
            <a:ext cx="10755823" cy="830997"/>
          </a:xfrm>
          <a:prstGeom prst="rect">
            <a:avLst/>
          </a:prstGeom>
          <a:solidFill>
            <a:srgbClr val="FFFF00"/>
          </a:solidFill>
        </p:spPr>
        <p:txBody>
          <a:bodyPr wrap="square" rtlCol="0">
            <a:spAutoFit/>
          </a:bodyPr>
          <a:lstStyle/>
          <a:p>
            <a:r>
              <a:rPr lang="en-US" sz="2400"/>
              <a:t>An effect of the paste command is for selection to become the newly added assets (if there are some new assets, else Undefined)</a:t>
            </a:r>
          </a:p>
        </p:txBody>
      </p:sp>
      <p:pic>
        <p:nvPicPr>
          <p:cNvPr id="6" name="Picture 5"/>
          <p:cNvPicPr>
            <a:picLocks noChangeAspect="1"/>
          </p:cNvPicPr>
          <p:nvPr/>
        </p:nvPicPr>
        <p:blipFill rotWithShape="1">
          <a:blip r:embed="rId3"/>
          <a:srcRect l="3153" t="25295" r="76711" b="57919"/>
          <a:stretch/>
        </p:blipFill>
        <p:spPr>
          <a:xfrm>
            <a:off x="1473086" y="2284561"/>
            <a:ext cx="1534332" cy="960895"/>
          </a:xfrm>
          <a:prstGeom prst="rect">
            <a:avLst/>
          </a:prstGeom>
          <a:ln>
            <a:solidFill>
              <a:schemeClr val="tx1"/>
            </a:solidFill>
          </a:ln>
        </p:spPr>
      </p:pic>
      <p:pic>
        <p:nvPicPr>
          <p:cNvPr id="7" name="Picture 6"/>
          <p:cNvPicPr>
            <a:picLocks noChangeAspect="1"/>
          </p:cNvPicPr>
          <p:nvPr/>
        </p:nvPicPr>
        <p:blipFill rotWithShape="1">
          <a:blip r:embed="rId4"/>
          <a:srcRect l="4577" t="53723" r="76770" b="27055"/>
          <a:stretch/>
        </p:blipFill>
        <p:spPr>
          <a:xfrm>
            <a:off x="1519580" y="3369443"/>
            <a:ext cx="1421365" cy="1100379"/>
          </a:xfrm>
          <a:prstGeom prst="rect">
            <a:avLst/>
          </a:prstGeom>
        </p:spPr>
      </p:pic>
      <p:sp>
        <p:nvSpPr>
          <p:cNvPr id="8" name="Arrow: Right 7"/>
          <p:cNvSpPr/>
          <p:nvPr/>
        </p:nvSpPr>
        <p:spPr>
          <a:xfrm>
            <a:off x="4231041"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6521055" y="1736466"/>
            <a:ext cx="5296340" cy="3978875"/>
          </a:xfrm>
          <a:prstGeom prst="rect">
            <a:avLst/>
          </a:prstGeom>
        </p:spPr>
      </p:pic>
      <p:sp>
        <p:nvSpPr>
          <p:cNvPr id="12" name="TextBox 11"/>
          <p:cNvSpPr txBox="1"/>
          <p:nvPr/>
        </p:nvSpPr>
        <p:spPr>
          <a:xfrm>
            <a:off x="6631476" y="4285156"/>
            <a:ext cx="4857868" cy="369332"/>
          </a:xfrm>
          <a:prstGeom prst="rect">
            <a:avLst/>
          </a:prstGeom>
          <a:solidFill>
            <a:srgbClr val="FFFF00"/>
          </a:solidFill>
          <a:ln>
            <a:solidFill>
              <a:srgbClr val="FFFF00"/>
            </a:solidFill>
          </a:ln>
        </p:spPr>
        <p:txBody>
          <a:bodyPr wrap="none" rtlCol="0">
            <a:spAutoFit/>
          </a:bodyPr>
          <a:lstStyle/>
          <a:p>
            <a:r>
              <a:rPr lang="en-US"/>
              <a:t>cs'.selection = (</a:t>
            </a:r>
            <a:r>
              <a:rPr lang="en-US" b="1"/>
              <a:t>some</a:t>
            </a:r>
            <a:r>
              <a:rPr lang="en-US"/>
              <a:t> new =&gt; new </a:t>
            </a:r>
            <a:r>
              <a:rPr lang="en-US" b="1"/>
              <a:t>else</a:t>
            </a:r>
            <a:r>
              <a:rPr lang="en-US"/>
              <a:t> Undefined)</a:t>
            </a:r>
          </a:p>
        </p:txBody>
      </p:sp>
      <p:sp>
        <p:nvSpPr>
          <p:cNvPr id="13" name="TextBox 12"/>
          <p:cNvSpPr txBox="1"/>
          <p:nvPr/>
        </p:nvSpPr>
        <p:spPr>
          <a:xfrm>
            <a:off x="4891970" y="3138610"/>
            <a:ext cx="863954" cy="461665"/>
          </a:xfrm>
          <a:prstGeom prst="rect">
            <a:avLst/>
          </a:prstGeom>
          <a:noFill/>
        </p:spPr>
        <p:txBody>
          <a:bodyPr wrap="none" rtlCol="0">
            <a:spAutoFit/>
          </a:bodyPr>
          <a:lstStyle/>
          <a:p>
            <a:r>
              <a:rPr lang="en-US" sz="2400"/>
              <a:t>paste</a:t>
            </a:r>
          </a:p>
        </p:txBody>
      </p:sp>
      <p:sp>
        <p:nvSpPr>
          <p:cNvPr id="14" name="Arrow: Right 13"/>
          <p:cNvSpPr/>
          <p:nvPr/>
        </p:nvSpPr>
        <p:spPr>
          <a:xfrm>
            <a:off x="5700729" y="3012982"/>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6973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1868861"/>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936497" y="2510725"/>
            <a:ext cx="875367" cy="13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Oval 8"/>
          <p:cNvSpPr/>
          <p:nvPr/>
        </p:nvSpPr>
        <p:spPr>
          <a:xfrm>
            <a:off x="402956" y="2262755"/>
            <a:ext cx="4533541"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35849" y="2297034"/>
            <a:ext cx="4339528" cy="830997"/>
          </a:xfrm>
          <a:prstGeom prst="rect">
            <a:avLst/>
          </a:prstGeom>
          <a:noFill/>
        </p:spPr>
        <p:txBody>
          <a:bodyPr wrap="square" rtlCol="0">
            <a:spAutoFit/>
          </a:bodyPr>
          <a:lstStyle/>
          <a:p>
            <a:r>
              <a:rPr lang="en-US" sz="2400"/>
              <a:t>With the paste command, only the current catalog changes </a:t>
            </a:r>
          </a:p>
        </p:txBody>
      </p:sp>
      <p:sp>
        <p:nvSpPr>
          <p:cNvPr id="11" name="Rectangle 10"/>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498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1868861"/>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4936497" y="2510725"/>
            <a:ext cx="875367" cy="131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Oval 8"/>
          <p:cNvSpPr/>
          <p:nvPr/>
        </p:nvSpPr>
        <p:spPr>
          <a:xfrm>
            <a:off x="402956" y="2262755"/>
            <a:ext cx="4533541"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35849" y="2297034"/>
            <a:ext cx="4339528" cy="830997"/>
          </a:xfrm>
          <a:prstGeom prst="rect">
            <a:avLst/>
          </a:prstGeom>
          <a:noFill/>
        </p:spPr>
        <p:txBody>
          <a:bodyPr wrap="square" rtlCol="0">
            <a:spAutoFit/>
          </a:bodyPr>
          <a:lstStyle/>
          <a:p>
            <a:r>
              <a:rPr lang="en-US" sz="2400"/>
              <a:t>With the paste command, only the current catalog changes </a:t>
            </a:r>
          </a:p>
        </p:txBody>
      </p:sp>
      <p:sp>
        <p:nvSpPr>
          <p:cNvPr id="11" name="TextBox 10"/>
          <p:cNvSpPr txBox="1"/>
          <p:nvPr/>
        </p:nvSpPr>
        <p:spPr>
          <a:xfrm>
            <a:off x="5680655" y="3612416"/>
            <a:ext cx="6382709" cy="400110"/>
          </a:xfrm>
          <a:prstGeom prst="rect">
            <a:avLst/>
          </a:prstGeom>
          <a:solidFill>
            <a:srgbClr val="FFFF00"/>
          </a:solidFill>
          <a:ln>
            <a:solidFill>
              <a:srgbClr val="FFFF00"/>
            </a:solidFill>
          </a:ln>
        </p:spPr>
        <p:txBody>
          <a:bodyPr wrap="none" rtlCol="0">
            <a:spAutoFit/>
          </a:bodyPr>
          <a:lstStyle/>
          <a:p>
            <a:r>
              <a:rPr lang="en-US" sz="2000"/>
              <a:t>xs'.catalogState = xs.catalogState ++ xs.currentCatalog -&gt; cs'</a:t>
            </a:r>
          </a:p>
        </p:txBody>
      </p:sp>
      <p:cxnSp>
        <p:nvCxnSpPr>
          <p:cNvPr id="14" name="Straight Arrow Connector 13"/>
          <p:cNvCxnSpPr/>
          <p:nvPr/>
        </p:nvCxnSpPr>
        <p:spPr>
          <a:xfrm flipV="1">
            <a:off x="8012623" y="3982375"/>
            <a:ext cx="0" cy="70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85302" y="4690997"/>
            <a:ext cx="4274577" cy="1200329"/>
          </a:xfrm>
          <a:prstGeom prst="rect">
            <a:avLst/>
          </a:prstGeom>
          <a:noFill/>
        </p:spPr>
        <p:txBody>
          <a:bodyPr wrap="square" rtlCol="0">
            <a:spAutoFit/>
          </a:bodyPr>
          <a:lstStyle/>
          <a:p>
            <a:r>
              <a:rPr lang="en-US" sz="2400"/>
              <a:t>Update the application's record of catalog states to reflect the modified catalog</a:t>
            </a:r>
          </a:p>
        </p:txBody>
      </p:sp>
      <p:sp>
        <p:nvSpPr>
          <p:cNvPr id="12" name="Rectangle 11"/>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15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lumMod val="75000"/>
                  </a:schemeClr>
                </a:solidFill>
              </a:rPr>
              <a:t>We will model a tool that manages photos</a:t>
            </a:r>
          </a:p>
        </p:txBody>
      </p:sp>
      <p:sp>
        <p:nvSpPr>
          <p:cNvPr id="3" name="Content Placeholder 2"/>
          <p:cNvSpPr>
            <a:spLocks noGrp="1"/>
          </p:cNvSpPr>
          <p:nvPr>
            <p:ph idx="1"/>
          </p:nvPr>
        </p:nvSpPr>
        <p:spPr>
          <a:xfrm>
            <a:off x="838200" y="1825625"/>
            <a:ext cx="10515600" cy="1075733"/>
          </a:xfrm>
        </p:spPr>
        <p:txBody>
          <a:bodyPr/>
          <a:lstStyle/>
          <a:p>
            <a:r>
              <a:rPr lang="en-US">
                <a:solidFill>
                  <a:schemeClr val="bg1">
                    <a:lumMod val="75000"/>
                  </a:schemeClr>
                </a:solidFill>
              </a:rPr>
              <a:t>The</a:t>
            </a:r>
            <a:r>
              <a:rPr lang="en-US"/>
              <a:t> tool </a:t>
            </a:r>
            <a:r>
              <a:rPr lang="en-US">
                <a:solidFill>
                  <a:schemeClr val="bg1">
                    <a:lumMod val="75000"/>
                  </a:schemeClr>
                </a:solidFill>
              </a:rPr>
              <a:t>is called </a:t>
            </a:r>
            <a:r>
              <a:rPr lang="en-US"/>
              <a:t>Phase One </a:t>
            </a:r>
            <a:r>
              <a:rPr lang="en-US">
                <a:solidFill>
                  <a:schemeClr val="bg1">
                    <a:lumMod val="75000"/>
                  </a:schemeClr>
                </a:solidFill>
              </a:rPr>
              <a:t>(www.phaseone.com)</a:t>
            </a:r>
          </a:p>
          <a:p>
            <a:r>
              <a:rPr lang="en-US">
                <a:solidFill>
                  <a:schemeClr val="bg1">
                    <a:lumMod val="75000"/>
                  </a:schemeClr>
                </a:solidFill>
              </a:rPr>
              <a:t>We will model a few of its essential commands</a:t>
            </a:r>
          </a:p>
        </p:txBody>
      </p:sp>
      <p:sp>
        <p:nvSpPr>
          <p:cNvPr id="4" name="Oval 3"/>
          <p:cNvSpPr/>
          <p:nvPr/>
        </p:nvSpPr>
        <p:spPr>
          <a:xfrm>
            <a:off x="1704814" y="1825625"/>
            <a:ext cx="728420" cy="4836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0108" y="1690688"/>
            <a:ext cx="1689316" cy="72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 idx="4"/>
          </p:cNvCxnSpPr>
          <p:nvPr/>
        </p:nvCxnSpPr>
        <p:spPr>
          <a:xfrm>
            <a:off x="2069024" y="2309247"/>
            <a:ext cx="860156" cy="1565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4"/>
          </p:cNvCxnSpPr>
          <p:nvPr/>
        </p:nvCxnSpPr>
        <p:spPr>
          <a:xfrm flipH="1">
            <a:off x="3285641" y="2417736"/>
            <a:ext cx="1139125" cy="145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36554" y="3874576"/>
            <a:ext cx="5832151" cy="830997"/>
          </a:xfrm>
          <a:prstGeom prst="rect">
            <a:avLst/>
          </a:prstGeom>
          <a:noFill/>
        </p:spPr>
        <p:txBody>
          <a:bodyPr wrap="square" rtlCol="0">
            <a:spAutoFit/>
          </a:bodyPr>
          <a:lstStyle/>
          <a:p>
            <a:r>
              <a:rPr lang="en-US" sz="2400"/>
              <a:t>a.k.a., the “application” (I will use the terms “tool” and “application” interchangeably)</a:t>
            </a:r>
          </a:p>
        </p:txBody>
      </p:sp>
    </p:spTree>
    <p:extLst>
      <p:ext uri="{BB962C8B-B14F-4D97-AF65-F5344CB8AC3E}">
        <p14:creationId xmlns:p14="http://schemas.microsoft.com/office/powerpoint/2010/main" val="7348603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9391" y="3256284"/>
            <a:ext cx="5067946" cy="830997"/>
          </a:xfrm>
          <a:prstGeom prst="rect">
            <a:avLst/>
          </a:prstGeom>
          <a:noFill/>
        </p:spPr>
        <p:txBody>
          <a:bodyPr wrap="square" rtlCol="0">
            <a:spAutoFit/>
          </a:bodyPr>
          <a:lstStyle/>
          <a:p>
            <a:r>
              <a:rPr lang="en-US" sz="2400"/>
              <a:t>With the paste command, no change to the set of open catalogs</a:t>
            </a:r>
          </a:p>
        </p:txBody>
      </p:sp>
    </p:spTree>
    <p:extLst>
      <p:ext uri="{BB962C8B-B14F-4D97-AF65-F5344CB8AC3E}">
        <p14:creationId xmlns:p14="http://schemas.microsoft.com/office/powerpoint/2010/main" val="233692910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07598" y="4510004"/>
            <a:ext cx="3230756" cy="461665"/>
          </a:xfrm>
          <a:prstGeom prst="rect">
            <a:avLst/>
          </a:prstGeom>
          <a:solidFill>
            <a:srgbClr val="FFFF00"/>
          </a:solidFill>
          <a:ln>
            <a:solidFill>
              <a:srgbClr val="FFFF00"/>
            </a:solidFill>
          </a:ln>
        </p:spPr>
        <p:txBody>
          <a:bodyPr wrap="none" rtlCol="0">
            <a:spAutoFit/>
          </a:bodyPr>
          <a:lstStyle/>
          <a:p>
            <a:r>
              <a:rPr lang="en-US" sz="2400"/>
              <a:t>xs'.catalogs = xs.catalogs</a:t>
            </a:r>
          </a:p>
        </p:txBody>
      </p:sp>
      <p:sp>
        <p:nvSpPr>
          <p:cNvPr id="9" name="TextBox 8"/>
          <p:cNvSpPr txBox="1"/>
          <p:nvPr/>
        </p:nvSpPr>
        <p:spPr>
          <a:xfrm>
            <a:off x="5579391" y="3256284"/>
            <a:ext cx="5067946" cy="830997"/>
          </a:xfrm>
          <a:prstGeom prst="rect">
            <a:avLst/>
          </a:prstGeom>
          <a:noFill/>
        </p:spPr>
        <p:txBody>
          <a:bodyPr wrap="square" rtlCol="0">
            <a:spAutoFit/>
          </a:bodyPr>
          <a:lstStyle/>
          <a:p>
            <a:r>
              <a:rPr lang="en-US" sz="2400"/>
              <a:t>With the paste command, no change to the set of open catalogs</a:t>
            </a:r>
          </a:p>
        </p:txBody>
      </p:sp>
    </p:spTree>
    <p:extLst>
      <p:ext uri="{BB962C8B-B14F-4D97-AF65-F5344CB8AC3E}">
        <p14:creationId xmlns:p14="http://schemas.microsoft.com/office/powerpoint/2010/main" val="27233306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2956" y="2262755"/>
            <a:ext cx="4533541"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65370" y="2262752"/>
            <a:ext cx="4076054" cy="1200329"/>
          </a:xfrm>
          <a:prstGeom prst="rect">
            <a:avLst/>
          </a:prstGeom>
          <a:noFill/>
        </p:spPr>
        <p:txBody>
          <a:bodyPr wrap="square" rtlCol="0">
            <a:spAutoFit/>
          </a:bodyPr>
          <a:lstStyle/>
          <a:p>
            <a:r>
              <a:rPr lang="en-US" sz="2400"/>
              <a:t>With the paste command, no change to which catalog is the “current” catalog</a:t>
            </a:r>
          </a:p>
        </p:txBody>
      </p:sp>
      <p:sp>
        <p:nvSpPr>
          <p:cNvPr id="7" name="Rectangle 6"/>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8209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00" t="24078" r="36051" b="24237"/>
          <a:stretch/>
        </p:blipFill>
        <p:spPr>
          <a:xfrm>
            <a:off x="619932" y="1007389"/>
            <a:ext cx="4316565" cy="4959457"/>
          </a:xfrm>
          <a:prstGeom prst="rect">
            <a:avLst/>
          </a:prstGeom>
        </p:spPr>
      </p:pic>
      <p:sp>
        <p:nvSpPr>
          <p:cNvPr id="3" name="Rectangle 2"/>
          <p:cNvSpPr/>
          <p:nvPr/>
        </p:nvSpPr>
        <p:spPr>
          <a:xfrm>
            <a:off x="619932" y="1007389"/>
            <a:ext cx="4316565" cy="1255363"/>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0928" y="4262032"/>
            <a:ext cx="4316565" cy="1565331"/>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2956" y="2262755"/>
            <a:ext cx="4533541" cy="4959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77944" y="4031199"/>
            <a:ext cx="4898777" cy="461665"/>
          </a:xfrm>
          <a:prstGeom prst="rect">
            <a:avLst/>
          </a:prstGeom>
          <a:solidFill>
            <a:srgbClr val="FFFF00"/>
          </a:solidFill>
          <a:ln>
            <a:solidFill>
              <a:srgbClr val="FFFF00"/>
            </a:solidFill>
          </a:ln>
        </p:spPr>
        <p:txBody>
          <a:bodyPr wrap="none" rtlCol="0">
            <a:spAutoFit/>
          </a:bodyPr>
          <a:lstStyle/>
          <a:p>
            <a:r>
              <a:rPr lang="en-US" sz="2400"/>
              <a:t>xs'.currentCatalog = xs.currentCatalog</a:t>
            </a:r>
          </a:p>
        </p:txBody>
      </p:sp>
      <p:sp>
        <p:nvSpPr>
          <p:cNvPr id="8" name="TextBox 7"/>
          <p:cNvSpPr txBox="1"/>
          <p:nvPr/>
        </p:nvSpPr>
        <p:spPr>
          <a:xfrm>
            <a:off x="5765370" y="2262752"/>
            <a:ext cx="4076054" cy="1200329"/>
          </a:xfrm>
          <a:prstGeom prst="rect">
            <a:avLst/>
          </a:prstGeom>
          <a:noFill/>
        </p:spPr>
        <p:txBody>
          <a:bodyPr wrap="square" rtlCol="0">
            <a:spAutoFit/>
          </a:bodyPr>
          <a:lstStyle/>
          <a:p>
            <a:r>
              <a:rPr lang="en-US" sz="2400"/>
              <a:t>With the paste command, no change to which catalog is the “current” catalog</a:t>
            </a:r>
          </a:p>
        </p:txBody>
      </p:sp>
      <p:sp>
        <p:nvSpPr>
          <p:cNvPr id="10" name="Rectangle 9"/>
          <p:cNvSpPr/>
          <p:nvPr/>
        </p:nvSpPr>
        <p:spPr>
          <a:xfrm>
            <a:off x="635430" y="2659274"/>
            <a:ext cx="4316565" cy="424890"/>
          </a:xfrm>
          <a:prstGeom prst="rect">
            <a:avLst/>
          </a:prstGeom>
          <a:solidFill>
            <a:schemeClr val="bg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92540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the effects of the “paste” command</a:t>
            </a:r>
          </a:p>
        </p:txBody>
      </p:sp>
      <p:sp>
        <p:nvSpPr>
          <p:cNvPr id="3" name="Content Placeholder 2"/>
          <p:cNvSpPr>
            <a:spLocks noGrp="1"/>
          </p:cNvSpPr>
          <p:nvPr>
            <p:ph idx="1"/>
          </p:nvPr>
        </p:nvSpPr>
        <p:spPr>
          <a:xfrm>
            <a:off x="838200" y="1980605"/>
            <a:ext cx="10515600" cy="4351338"/>
          </a:xfrm>
        </p:spPr>
        <p:txBody>
          <a:bodyPr/>
          <a:lstStyle/>
          <a:p>
            <a:pPr marL="0" indent="0">
              <a:buNone/>
            </a:pPr>
            <a:r>
              <a:rPr lang="en-US"/>
              <a:t>xs'.buffer = xs.buffer </a:t>
            </a:r>
          </a:p>
          <a:p>
            <a:pPr marL="0" indent="0">
              <a:buNone/>
            </a:pPr>
            <a:r>
              <a:rPr lang="en-US"/>
              <a:t>cs'.assets = cs.assets + new</a:t>
            </a:r>
          </a:p>
          <a:p>
            <a:pPr marL="0" indent="0">
              <a:buNone/>
            </a:pPr>
            <a:r>
              <a:rPr lang="en-US"/>
              <a:t>cs'.showing = cs.showing + new</a:t>
            </a:r>
          </a:p>
          <a:p>
            <a:pPr marL="0" indent="0">
              <a:buNone/>
            </a:pPr>
            <a:r>
              <a:rPr lang="en-US"/>
              <a:t>cs'.selection = (</a:t>
            </a:r>
            <a:r>
              <a:rPr lang="en-US" b="1"/>
              <a:t>some</a:t>
            </a:r>
            <a:r>
              <a:rPr lang="en-US"/>
              <a:t> new =&gt; new </a:t>
            </a:r>
            <a:r>
              <a:rPr lang="en-US" b="1"/>
              <a:t>else</a:t>
            </a:r>
            <a:r>
              <a:rPr lang="en-US"/>
              <a:t> Undefined)</a:t>
            </a:r>
          </a:p>
          <a:p>
            <a:pPr marL="0" indent="0">
              <a:buNone/>
            </a:pPr>
            <a:r>
              <a:rPr lang="en-US"/>
              <a:t>xs'.catalogState = xs.catalogState ++ xs.currentCatalog -&gt; cs'</a:t>
            </a:r>
          </a:p>
          <a:p>
            <a:pPr marL="0" indent="0">
              <a:buNone/>
            </a:pPr>
            <a:r>
              <a:rPr lang="en-US"/>
              <a:t>xs'.catalogs = xs.catalogs</a:t>
            </a:r>
          </a:p>
          <a:p>
            <a:pPr marL="0" indent="0">
              <a:buNone/>
            </a:pPr>
            <a:r>
              <a:rPr lang="en-US"/>
              <a:t>xs'.currentCatalog = xs.currentCatalog</a:t>
            </a:r>
          </a:p>
        </p:txBody>
      </p:sp>
    </p:spTree>
    <p:extLst>
      <p:ext uri="{BB962C8B-B14F-4D97-AF65-F5344CB8AC3E}">
        <p14:creationId xmlns:p14="http://schemas.microsoft.com/office/powerpoint/2010/main" val="41332729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7" y="1742295"/>
            <a:ext cx="9278318" cy="2387600"/>
          </a:xfrm>
        </p:spPr>
        <p:txBody>
          <a:bodyPr>
            <a:normAutofit/>
          </a:bodyPr>
          <a:lstStyle/>
          <a:p>
            <a:r>
              <a:rPr lang="en-US"/>
              <a:t>Describe the effects of the “hide selected” command</a:t>
            </a:r>
          </a:p>
        </p:txBody>
      </p:sp>
    </p:spTree>
    <p:extLst>
      <p:ext uri="{BB962C8B-B14F-4D97-AF65-F5344CB8AC3E}">
        <p14:creationId xmlns:p14="http://schemas.microsoft.com/office/powerpoint/2010/main" val="9674684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4503" y="1063122"/>
            <a:ext cx="7001912" cy="5260186"/>
          </a:xfrm>
          <a:prstGeom prst="rect">
            <a:avLst/>
          </a:prstGeom>
        </p:spPr>
      </p:pic>
      <p:sp>
        <p:nvSpPr>
          <p:cNvPr id="3" name="TextBox 2"/>
          <p:cNvSpPr txBox="1"/>
          <p:nvPr/>
        </p:nvSpPr>
        <p:spPr>
          <a:xfrm>
            <a:off x="1580829" y="278541"/>
            <a:ext cx="9608948" cy="830997"/>
          </a:xfrm>
          <a:prstGeom prst="rect">
            <a:avLst/>
          </a:prstGeom>
          <a:solidFill>
            <a:srgbClr val="FFFF00"/>
          </a:solidFill>
        </p:spPr>
        <p:txBody>
          <a:bodyPr wrap="square" rtlCol="0">
            <a:spAutoFit/>
          </a:bodyPr>
          <a:lstStyle/>
          <a:p>
            <a:r>
              <a:rPr lang="en-US" sz="2400"/>
              <a:t>Precondition to executing the hide selected command: photos must be selected</a:t>
            </a:r>
          </a:p>
        </p:txBody>
      </p:sp>
      <p:sp>
        <p:nvSpPr>
          <p:cNvPr id="4" name="TextBox 3"/>
          <p:cNvSpPr txBox="1"/>
          <p:nvPr/>
        </p:nvSpPr>
        <p:spPr>
          <a:xfrm>
            <a:off x="5098437" y="4463511"/>
            <a:ext cx="2594043" cy="461665"/>
          </a:xfrm>
          <a:prstGeom prst="rect">
            <a:avLst/>
          </a:prstGeom>
          <a:noFill/>
        </p:spPr>
        <p:txBody>
          <a:bodyPr wrap="none" rtlCol="0">
            <a:spAutoFit/>
          </a:bodyPr>
          <a:lstStyle/>
          <a:p>
            <a:r>
              <a:rPr lang="en-US" sz="2400">
                <a:solidFill>
                  <a:schemeClr val="bg1"/>
                </a:solidFill>
              </a:rPr>
              <a:t>No photos selected</a:t>
            </a:r>
          </a:p>
        </p:txBody>
      </p:sp>
    </p:spTree>
    <p:extLst>
      <p:ext uri="{BB962C8B-B14F-4D97-AF65-F5344CB8AC3E}">
        <p14:creationId xmlns:p14="http://schemas.microsoft.com/office/powerpoint/2010/main" val="39433176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4503" y="1063122"/>
            <a:ext cx="7001912" cy="5260186"/>
          </a:xfrm>
          <a:prstGeom prst="rect">
            <a:avLst/>
          </a:prstGeom>
        </p:spPr>
      </p:pic>
      <p:sp>
        <p:nvSpPr>
          <p:cNvPr id="3" name="TextBox 2"/>
          <p:cNvSpPr txBox="1"/>
          <p:nvPr/>
        </p:nvSpPr>
        <p:spPr>
          <a:xfrm>
            <a:off x="1580829" y="278541"/>
            <a:ext cx="9608948" cy="830997"/>
          </a:xfrm>
          <a:prstGeom prst="rect">
            <a:avLst/>
          </a:prstGeom>
          <a:solidFill>
            <a:srgbClr val="FFFF00"/>
          </a:solidFill>
        </p:spPr>
        <p:txBody>
          <a:bodyPr wrap="square" rtlCol="0">
            <a:spAutoFit/>
          </a:bodyPr>
          <a:lstStyle/>
          <a:p>
            <a:r>
              <a:rPr lang="en-US" sz="2400"/>
              <a:t>Precondition to executing the hide selected command: photos must be selected</a:t>
            </a:r>
          </a:p>
        </p:txBody>
      </p:sp>
      <p:sp>
        <p:nvSpPr>
          <p:cNvPr id="6" name="TextBox 5"/>
          <p:cNvSpPr txBox="1"/>
          <p:nvPr/>
        </p:nvSpPr>
        <p:spPr>
          <a:xfrm>
            <a:off x="4723110" y="4373147"/>
            <a:ext cx="3344698" cy="461665"/>
          </a:xfrm>
          <a:prstGeom prst="rect">
            <a:avLst/>
          </a:prstGeom>
          <a:solidFill>
            <a:srgbClr val="FFFF00"/>
          </a:solidFill>
        </p:spPr>
        <p:txBody>
          <a:bodyPr wrap="none" rtlCol="0">
            <a:spAutoFit/>
          </a:bodyPr>
          <a:lstStyle/>
          <a:p>
            <a:r>
              <a:rPr lang="en-US" sz="2400"/>
              <a:t>cs.selection != Undefined</a:t>
            </a:r>
          </a:p>
        </p:txBody>
      </p:sp>
    </p:spTree>
    <p:extLst>
      <p:ext uri="{BB962C8B-B14F-4D97-AF65-F5344CB8AC3E}">
        <p14:creationId xmlns:p14="http://schemas.microsoft.com/office/powerpoint/2010/main" val="2470234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24" y="2369994"/>
            <a:ext cx="4807057" cy="3611301"/>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99538" y="3271985"/>
            <a:ext cx="1228093" cy="830997"/>
          </a:xfrm>
          <a:prstGeom prst="rect">
            <a:avLst/>
          </a:prstGeom>
          <a:noFill/>
        </p:spPr>
        <p:txBody>
          <a:bodyPr wrap="none" rtlCol="0">
            <a:spAutoFit/>
          </a:bodyPr>
          <a:lstStyle/>
          <a:p>
            <a:pPr algn="ctr"/>
            <a:r>
              <a:rPr lang="en-US" sz="2400"/>
              <a:t>hide</a:t>
            </a:r>
          </a:p>
          <a:p>
            <a:pPr algn="ctr"/>
            <a:r>
              <a:rPr lang="en-US" sz="2400"/>
              <a:t>selected</a:t>
            </a:r>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377941" y="2369994"/>
            <a:ext cx="4778648" cy="3589960"/>
          </a:xfrm>
          <a:prstGeom prst="rect">
            <a:avLst/>
          </a:prstGeom>
        </p:spPr>
      </p:pic>
      <p:sp>
        <p:nvSpPr>
          <p:cNvPr id="9" name="TextBox 8"/>
          <p:cNvSpPr txBox="1"/>
          <p:nvPr/>
        </p:nvSpPr>
        <p:spPr>
          <a:xfrm>
            <a:off x="950496" y="1144381"/>
            <a:ext cx="9975809" cy="461665"/>
          </a:xfrm>
          <a:prstGeom prst="rect">
            <a:avLst/>
          </a:prstGeom>
          <a:solidFill>
            <a:srgbClr val="FFFF00"/>
          </a:solidFill>
        </p:spPr>
        <p:txBody>
          <a:bodyPr wrap="square" rtlCol="0">
            <a:spAutoFit/>
          </a:bodyPr>
          <a:lstStyle/>
          <a:p>
            <a:r>
              <a:rPr lang="en-US" sz="2400"/>
              <a:t>An effect of the hide selected command is to augment the set of hidden assets</a:t>
            </a:r>
          </a:p>
        </p:txBody>
      </p:sp>
      <p:sp>
        <p:nvSpPr>
          <p:cNvPr id="10" name="Oval 9"/>
          <p:cNvSpPr/>
          <p:nvPr/>
        </p:nvSpPr>
        <p:spPr>
          <a:xfrm>
            <a:off x="9820275" y="57245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9841426" y="5222928"/>
            <a:ext cx="285911" cy="40295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078716" y="4761263"/>
            <a:ext cx="2097241" cy="461665"/>
          </a:xfrm>
          <a:prstGeom prst="rect">
            <a:avLst/>
          </a:prstGeom>
          <a:noFill/>
        </p:spPr>
        <p:txBody>
          <a:bodyPr wrap="none" rtlCol="0">
            <a:spAutoFit/>
          </a:bodyPr>
          <a:lstStyle/>
          <a:p>
            <a:r>
              <a:rPr lang="en-US" sz="2400">
                <a:solidFill>
                  <a:schemeClr val="bg1"/>
                </a:solidFill>
              </a:rPr>
              <a:t>1 hidden photo</a:t>
            </a:r>
          </a:p>
        </p:txBody>
      </p:sp>
    </p:spTree>
    <p:extLst>
      <p:ext uri="{BB962C8B-B14F-4D97-AF65-F5344CB8AC3E}">
        <p14:creationId xmlns:p14="http://schemas.microsoft.com/office/powerpoint/2010/main" val="18201071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24" y="2369994"/>
            <a:ext cx="4807057" cy="3611301"/>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91510" y="3256487"/>
            <a:ext cx="1228093" cy="830997"/>
          </a:xfrm>
          <a:prstGeom prst="rect">
            <a:avLst/>
          </a:prstGeom>
          <a:noFill/>
        </p:spPr>
        <p:txBody>
          <a:bodyPr wrap="none" rtlCol="0">
            <a:spAutoFit/>
          </a:bodyPr>
          <a:lstStyle/>
          <a:p>
            <a:pPr algn="ctr"/>
            <a:r>
              <a:rPr lang="en-US" sz="2400"/>
              <a:t>hide</a:t>
            </a:r>
          </a:p>
          <a:p>
            <a:pPr algn="ctr"/>
            <a:r>
              <a:rPr lang="en-US" sz="2400"/>
              <a:t>selected</a:t>
            </a:r>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377941" y="2369994"/>
            <a:ext cx="4778648" cy="3589960"/>
          </a:xfrm>
          <a:prstGeom prst="rect">
            <a:avLst/>
          </a:prstGeom>
        </p:spPr>
      </p:pic>
      <p:sp>
        <p:nvSpPr>
          <p:cNvPr id="9" name="TextBox 8"/>
          <p:cNvSpPr txBox="1"/>
          <p:nvPr/>
        </p:nvSpPr>
        <p:spPr>
          <a:xfrm>
            <a:off x="950496" y="1144381"/>
            <a:ext cx="9975809" cy="461665"/>
          </a:xfrm>
          <a:prstGeom prst="rect">
            <a:avLst/>
          </a:prstGeom>
          <a:solidFill>
            <a:srgbClr val="FFFF00"/>
          </a:solidFill>
        </p:spPr>
        <p:txBody>
          <a:bodyPr wrap="square" rtlCol="0">
            <a:spAutoFit/>
          </a:bodyPr>
          <a:lstStyle/>
          <a:p>
            <a:r>
              <a:rPr lang="en-US" sz="2400"/>
              <a:t>An effect of the hide selected command is to augment the set of hidden assets</a:t>
            </a:r>
          </a:p>
        </p:txBody>
      </p:sp>
      <p:sp>
        <p:nvSpPr>
          <p:cNvPr id="10" name="Oval 9"/>
          <p:cNvSpPr/>
          <p:nvPr/>
        </p:nvSpPr>
        <p:spPr>
          <a:xfrm>
            <a:off x="9820275" y="57245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766557" y="4560467"/>
            <a:ext cx="4001416" cy="400110"/>
          </a:xfrm>
          <a:prstGeom prst="rect">
            <a:avLst/>
          </a:prstGeom>
          <a:solidFill>
            <a:srgbClr val="FFFF00"/>
          </a:solidFill>
        </p:spPr>
        <p:txBody>
          <a:bodyPr wrap="none" rtlCol="0">
            <a:spAutoFit/>
          </a:bodyPr>
          <a:lstStyle/>
          <a:p>
            <a:r>
              <a:rPr lang="en-US" sz="2000"/>
              <a:t>cs'.hidden = cs.hidden + cs.selection </a:t>
            </a:r>
          </a:p>
        </p:txBody>
      </p:sp>
    </p:spTree>
    <p:extLst>
      <p:ext uri="{BB962C8B-B14F-4D97-AF65-F5344CB8AC3E}">
        <p14:creationId xmlns:p14="http://schemas.microsoft.com/office/powerpoint/2010/main" val="146158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 of modeling an existing tool</a:t>
            </a:r>
          </a:p>
        </p:txBody>
      </p:sp>
      <p:sp>
        <p:nvSpPr>
          <p:cNvPr id="3" name="Content Placeholder 2"/>
          <p:cNvSpPr>
            <a:spLocks noGrp="1"/>
          </p:cNvSpPr>
          <p:nvPr>
            <p:ph idx="1"/>
          </p:nvPr>
        </p:nvSpPr>
        <p:spPr/>
        <p:txBody>
          <a:bodyPr/>
          <a:lstStyle/>
          <a:p>
            <a:r>
              <a:rPr lang="en-US"/>
              <a:t>Ideally, models are created first and then the tool (software) is built.</a:t>
            </a:r>
          </a:p>
          <a:p>
            <a:pPr lvl="1"/>
            <a:r>
              <a:rPr lang="en-US"/>
              <a:t>Analogously, aircraft models are created first, before building the actual aircraft.</a:t>
            </a:r>
          </a:p>
          <a:p>
            <a:r>
              <a:rPr lang="en-US"/>
              <a:t>Nonetheless, it is useful to model an existing tool:</a:t>
            </a:r>
          </a:p>
          <a:p>
            <a:pPr lvl="1"/>
            <a:r>
              <a:rPr lang="en-US"/>
              <a:t>Get deep insight into the tool's commands. </a:t>
            </a:r>
          </a:p>
          <a:p>
            <a:pPr lvl="2"/>
            <a:r>
              <a:rPr lang="en-US"/>
              <a:t>At first glance a tool's commands may seem obvious, but are subtler when examined carefully. </a:t>
            </a:r>
          </a:p>
          <a:p>
            <a:pPr lvl="1"/>
            <a:r>
              <a:rPr lang="en-US"/>
              <a:t>A model can expose errors and confusions in the tool.</a:t>
            </a:r>
          </a:p>
          <a:p>
            <a:pPr lvl="1"/>
            <a:r>
              <a:rPr lang="en-US"/>
              <a:t>If there are plans to extend the tool, a model can identify if the new functionality will compromise the clarity of existing key abstractions.</a:t>
            </a:r>
          </a:p>
        </p:txBody>
      </p:sp>
    </p:spTree>
    <p:extLst>
      <p:ext uri="{BB962C8B-B14F-4D97-AF65-F5344CB8AC3E}">
        <p14:creationId xmlns:p14="http://schemas.microsoft.com/office/powerpoint/2010/main" val="28194717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24" y="2369994"/>
            <a:ext cx="4807057" cy="3611301"/>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07810" y="3262270"/>
            <a:ext cx="1228093" cy="830997"/>
          </a:xfrm>
          <a:prstGeom prst="rect">
            <a:avLst/>
          </a:prstGeom>
          <a:noFill/>
        </p:spPr>
        <p:txBody>
          <a:bodyPr wrap="none" rtlCol="0">
            <a:spAutoFit/>
          </a:bodyPr>
          <a:lstStyle/>
          <a:p>
            <a:pPr algn="ctr"/>
            <a:r>
              <a:rPr lang="en-US" sz="2400"/>
              <a:t>hide</a:t>
            </a:r>
          </a:p>
          <a:p>
            <a:pPr algn="ctr"/>
            <a:r>
              <a:rPr lang="en-US" sz="2400"/>
              <a:t>selected</a:t>
            </a:r>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377941" y="2369994"/>
            <a:ext cx="4778648" cy="3589960"/>
          </a:xfrm>
          <a:prstGeom prst="rect">
            <a:avLst/>
          </a:prstGeom>
        </p:spPr>
      </p:pic>
      <p:sp>
        <p:nvSpPr>
          <p:cNvPr id="9" name="TextBox 8"/>
          <p:cNvSpPr txBox="1"/>
          <p:nvPr/>
        </p:nvSpPr>
        <p:spPr>
          <a:xfrm>
            <a:off x="1637626" y="1144381"/>
            <a:ext cx="8193504" cy="461665"/>
          </a:xfrm>
          <a:prstGeom prst="rect">
            <a:avLst/>
          </a:prstGeom>
          <a:solidFill>
            <a:srgbClr val="FFFF00"/>
          </a:solidFill>
        </p:spPr>
        <p:txBody>
          <a:bodyPr wrap="square" rtlCol="0">
            <a:spAutoFit/>
          </a:bodyPr>
          <a:lstStyle/>
          <a:p>
            <a:r>
              <a:rPr lang="en-US" sz="2400"/>
              <a:t>An effect of the hide selected command is to clear the selection</a:t>
            </a:r>
          </a:p>
        </p:txBody>
      </p:sp>
      <p:sp>
        <p:nvSpPr>
          <p:cNvPr id="10" name="Oval 9"/>
          <p:cNvSpPr/>
          <p:nvPr/>
        </p:nvSpPr>
        <p:spPr>
          <a:xfrm>
            <a:off x="9820275" y="57245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9841426" y="5222928"/>
            <a:ext cx="285911" cy="40295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71679" y="4761263"/>
            <a:ext cx="2097241" cy="461665"/>
          </a:xfrm>
          <a:prstGeom prst="rect">
            <a:avLst/>
          </a:prstGeom>
          <a:noFill/>
        </p:spPr>
        <p:txBody>
          <a:bodyPr wrap="none" rtlCol="0">
            <a:spAutoFit/>
          </a:bodyPr>
          <a:lstStyle/>
          <a:p>
            <a:r>
              <a:rPr lang="en-US" sz="2400">
                <a:solidFill>
                  <a:schemeClr val="bg1"/>
                </a:solidFill>
              </a:rPr>
              <a:t>1 hidden photo</a:t>
            </a:r>
          </a:p>
        </p:txBody>
      </p:sp>
    </p:spTree>
    <p:extLst>
      <p:ext uri="{BB962C8B-B14F-4D97-AF65-F5344CB8AC3E}">
        <p14:creationId xmlns:p14="http://schemas.microsoft.com/office/powerpoint/2010/main" val="40579021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24" y="2369994"/>
            <a:ext cx="4807057" cy="3611301"/>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07810" y="3246772"/>
            <a:ext cx="1228093" cy="830997"/>
          </a:xfrm>
          <a:prstGeom prst="rect">
            <a:avLst/>
          </a:prstGeom>
          <a:noFill/>
        </p:spPr>
        <p:txBody>
          <a:bodyPr wrap="none" rtlCol="0">
            <a:spAutoFit/>
          </a:bodyPr>
          <a:lstStyle/>
          <a:p>
            <a:pPr algn="ctr"/>
            <a:r>
              <a:rPr lang="en-US" sz="2400"/>
              <a:t>hide</a:t>
            </a:r>
          </a:p>
          <a:p>
            <a:pPr algn="ctr"/>
            <a:r>
              <a:rPr lang="en-US" sz="2400"/>
              <a:t>selected</a:t>
            </a:r>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377941" y="2369994"/>
            <a:ext cx="4778648" cy="3589960"/>
          </a:xfrm>
          <a:prstGeom prst="rect">
            <a:avLst/>
          </a:prstGeom>
        </p:spPr>
      </p:pic>
      <p:sp>
        <p:nvSpPr>
          <p:cNvPr id="9" name="TextBox 8"/>
          <p:cNvSpPr txBox="1"/>
          <p:nvPr/>
        </p:nvSpPr>
        <p:spPr>
          <a:xfrm>
            <a:off x="1637626" y="1144381"/>
            <a:ext cx="8193504" cy="461665"/>
          </a:xfrm>
          <a:prstGeom prst="rect">
            <a:avLst/>
          </a:prstGeom>
          <a:solidFill>
            <a:srgbClr val="FFFF00"/>
          </a:solidFill>
        </p:spPr>
        <p:txBody>
          <a:bodyPr wrap="square" rtlCol="0">
            <a:spAutoFit/>
          </a:bodyPr>
          <a:lstStyle/>
          <a:p>
            <a:r>
              <a:rPr lang="en-US" sz="2400"/>
              <a:t>An effect of the hide selected command is to clear the selection</a:t>
            </a:r>
          </a:p>
        </p:txBody>
      </p:sp>
      <p:sp>
        <p:nvSpPr>
          <p:cNvPr id="10" name="Oval 9"/>
          <p:cNvSpPr/>
          <p:nvPr/>
        </p:nvSpPr>
        <p:spPr>
          <a:xfrm>
            <a:off x="9820275" y="57245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111747" y="4511689"/>
            <a:ext cx="3311035" cy="461665"/>
          </a:xfrm>
          <a:prstGeom prst="rect">
            <a:avLst/>
          </a:prstGeom>
          <a:solidFill>
            <a:srgbClr val="FFFF00"/>
          </a:solidFill>
        </p:spPr>
        <p:txBody>
          <a:bodyPr wrap="none" rtlCol="0">
            <a:spAutoFit/>
          </a:bodyPr>
          <a:lstStyle/>
          <a:p>
            <a:r>
              <a:rPr lang="en-US" sz="2400"/>
              <a:t>cs'.selection = Undefined</a:t>
            </a:r>
          </a:p>
        </p:txBody>
      </p:sp>
    </p:spTree>
    <p:extLst>
      <p:ext uri="{BB962C8B-B14F-4D97-AF65-F5344CB8AC3E}">
        <p14:creationId xmlns:p14="http://schemas.microsoft.com/office/powerpoint/2010/main" val="339624168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8314" y="2199512"/>
            <a:ext cx="4778648" cy="3589960"/>
          </a:xfrm>
          <a:prstGeom prst="rect">
            <a:avLst/>
          </a:prstGeom>
        </p:spPr>
      </p:pic>
      <p:sp>
        <p:nvSpPr>
          <p:cNvPr id="3" name="Oval 2"/>
          <p:cNvSpPr/>
          <p:nvPr/>
        </p:nvSpPr>
        <p:spPr>
          <a:xfrm>
            <a:off x="6410648" y="5554043"/>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p:cNvSpPr/>
          <p:nvPr/>
        </p:nvSpPr>
        <p:spPr>
          <a:xfrm>
            <a:off x="6431799" y="5052446"/>
            <a:ext cx="285911" cy="40295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052" y="4590781"/>
            <a:ext cx="2097241" cy="461665"/>
          </a:xfrm>
          <a:prstGeom prst="rect">
            <a:avLst/>
          </a:prstGeom>
          <a:noFill/>
        </p:spPr>
        <p:txBody>
          <a:bodyPr wrap="none" rtlCol="0">
            <a:spAutoFit/>
          </a:bodyPr>
          <a:lstStyle/>
          <a:p>
            <a:r>
              <a:rPr lang="en-US" sz="2400">
                <a:solidFill>
                  <a:schemeClr val="bg1"/>
                </a:solidFill>
              </a:rPr>
              <a:t>1 hidden photo</a:t>
            </a:r>
          </a:p>
        </p:txBody>
      </p:sp>
      <p:sp>
        <p:nvSpPr>
          <p:cNvPr id="6" name="TextBox 5"/>
          <p:cNvSpPr txBox="1"/>
          <p:nvPr/>
        </p:nvSpPr>
        <p:spPr>
          <a:xfrm>
            <a:off x="3502076" y="1428863"/>
            <a:ext cx="5711123" cy="461665"/>
          </a:xfrm>
          <a:prstGeom prst="rect">
            <a:avLst/>
          </a:prstGeom>
          <a:solidFill>
            <a:srgbClr val="FFFF00"/>
          </a:solidFill>
        </p:spPr>
        <p:txBody>
          <a:bodyPr wrap="square" rtlCol="0">
            <a:spAutoFit/>
          </a:bodyPr>
          <a:lstStyle/>
          <a:p>
            <a:r>
              <a:rPr lang="en-US" sz="2400"/>
              <a:t>No change to the set of assets in the catalog</a:t>
            </a:r>
          </a:p>
        </p:txBody>
      </p:sp>
    </p:spTree>
    <p:extLst>
      <p:ext uri="{BB962C8B-B14F-4D97-AF65-F5344CB8AC3E}">
        <p14:creationId xmlns:p14="http://schemas.microsoft.com/office/powerpoint/2010/main" val="4629834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8314" y="2199512"/>
            <a:ext cx="4778648" cy="3589960"/>
          </a:xfrm>
          <a:prstGeom prst="rect">
            <a:avLst/>
          </a:prstGeom>
        </p:spPr>
      </p:pic>
      <p:sp>
        <p:nvSpPr>
          <p:cNvPr id="3" name="Oval 2"/>
          <p:cNvSpPr/>
          <p:nvPr/>
        </p:nvSpPr>
        <p:spPr>
          <a:xfrm>
            <a:off x="6410648" y="5554043"/>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5203" y="4451760"/>
            <a:ext cx="2723694" cy="461665"/>
          </a:xfrm>
          <a:prstGeom prst="rect">
            <a:avLst/>
          </a:prstGeom>
          <a:solidFill>
            <a:srgbClr val="FFFF00"/>
          </a:solidFill>
        </p:spPr>
        <p:txBody>
          <a:bodyPr wrap="none" rtlCol="0">
            <a:spAutoFit/>
          </a:bodyPr>
          <a:lstStyle/>
          <a:p>
            <a:r>
              <a:rPr lang="en-US" sz="2400"/>
              <a:t>cs'.assets = cs.assets</a:t>
            </a:r>
          </a:p>
        </p:txBody>
      </p:sp>
      <p:sp>
        <p:nvSpPr>
          <p:cNvPr id="8" name="TextBox 7"/>
          <p:cNvSpPr txBox="1"/>
          <p:nvPr/>
        </p:nvSpPr>
        <p:spPr>
          <a:xfrm>
            <a:off x="3502076" y="1428863"/>
            <a:ext cx="5711123" cy="461665"/>
          </a:xfrm>
          <a:prstGeom prst="rect">
            <a:avLst/>
          </a:prstGeom>
          <a:solidFill>
            <a:srgbClr val="FFFF00"/>
          </a:solidFill>
        </p:spPr>
        <p:txBody>
          <a:bodyPr wrap="square" rtlCol="0">
            <a:spAutoFit/>
          </a:bodyPr>
          <a:lstStyle/>
          <a:p>
            <a:r>
              <a:rPr lang="en-US" sz="2400"/>
              <a:t>No change to the set of assets in the catalog</a:t>
            </a:r>
          </a:p>
        </p:txBody>
      </p:sp>
    </p:spTree>
    <p:extLst>
      <p:ext uri="{BB962C8B-B14F-4D97-AF65-F5344CB8AC3E}">
        <p14:creationId xmlns:p14="http://schemas.microsoft.com/office/powerpoint/2010/main" val="35198207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11604"/>
            <a:ext cx="5857068" cy="4526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630546" cy="1325563"/>
          </a:xfrm>
        </p:spPr>
        <p:txBody>
          <a:bodyPr/>
          <a:lstStyle/>
          <a:p>
            <a:r>
              <a:rPr lang="en-US"/>
              <a:t>Summary of the effects of the “hide selected” command</a:t>
            </a:r>
          </a:p>
        </p:txBody>
      </p:sp>
      <p:sp>
        <p:nvSpPr>
          <p:cNvPr id="3" name="Content Placeholder 2"/>
          <p:cNvSpPr>
            <a:spLocks noGrp="1"/>
          </p:cNvSpPr>
          <p:nvPr>
            <p:ph idx="1"/>
          </p:nvPr>
        </p:nvSpPr>
        <p:spPr>
          <a:xfrm>
            <a:off x="838200" y="2011604"/>
            <a:ext cx="10515600" cy="2064450"/>
          </a:xfrm>
        </p:spPr>
        <p:txBody>
          <a:bodyPr/>
          <a:lstStyle/>
          <a:p>
            <a:pPr marL="0" indent="0">
              <a:buNone/>
            </a:pPr>
            <a:r>
              <a:rPr lang="en-US"/>
              <a:t>Precondition: cs.selection != Undefined</a:t>
            </a:r>
          </a:p>
          <a:p>
            <a:pPr marL="0" indent="0">
              <a:buNone/>
            </a:pPr>
            <a:r>
              <a:rPr lang="en-US"/>
              <a:t>cs'.hidden = cs.hidden + cs.selection</a:t>
            </a:r>
          </a:p>
          <a:p>
            <a:pPr marL="0" indent="0">
              <a:buNone/>
            </a:pPr>
            <a:r>
              <a:rPr lang="en-US"/>
              <a:t>cs'.selection = Undefined</a:t>
            </a:r>
          </a:p>
          <a:p>
            <a:pPr marL="0" indent="0">
              <a:buNone/>
            </a:pPr>
            <a:r>
              <a:rPr lang="en-US"/>
              <a:t>cs'.assets = cs.assets</a:t>
            </a:r>
          </a:p>
          <a:p>
            <a:endParaRPr lang="en-US"/>
          </a:p>
        </p:txBody>
      </p:sp>
    </p:spTree>
    <p:extLst>
      <p:ext uri="{BB962C8B-B14F-4D97-AF65-F5344CB8AC3E}">
        <p14:creationId xmlns:p14="http://schemas.microsoft.com/office/powerpoint/2010/main" val="24107520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11604"/>
            <a:ext cx="5857068" cy="4526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630546" cy="1325563"/>
          </a:xfrm>
        </p:spPr>
        <p:txBody>
          <a:bodyPr/>
          <a:lstStyle/>
          <a:p>
            <a:r>
              <a:rPr lang="en-US"/>
              <a:t>Summary of the effects of the “hide selected” command</a:t>
            </a:r>
          </a:p>
        </p:txBody>
      </p:sp>
      <p:sp>
        <p:nvSpPr>
          <p:cNvPr id="3" name="Content Placeholder 2"/>
          <p:cNvSpPr>
            <a:spLocks noGrp="1"/>
          </p:cNvSpPr>
          <p:nvPr>
            <p:ph idx="1"/>
          </p:nvPr>
        </p:nvSpPr>
        <p:spPr>
          <a:xfrm>
            <a:off x="838200" y="2011603"/>
            <a:ext cx="10515600" cy="3428301"/>
          </a:xfrm>
        </p:spPr>
        <p:txBody>
          <a:bodyPr/>
          <a:lstStyle/>
          <a:p>
            <a:pPr marL="0" indent="0">
              <a:buNone/>
            </a:pPr>
            <a:r>
              <a:rPr lang="en-US"/>
              <a:t>Precondition: cs.selection != Undefined</a:t>
            </a:r>
          </a:p>
          <a:p>
            <a:pPr marL="0" indent="0">
              <a:buNone/>
            </a:pPr>
            <a:r>
              <a:rPr lang="en-US"/>
              <a:t>cs'.hidden = cs.hidden + cs.selection</a:t>
            </a:r>
          </a:p>
          <a:p>
            <a:pPr marL="0" indent="0">
              <a:buNone/>
            </a:pPr>
            <a:r>
              <a:rPr lang="en-US"/>
              <a:t>cs'.selection = Undefined</a:t>
            </a:r>
          </a:p>
          <a:p>
            <a:pPr marL="0" indent="0">
              <a:buNone/>
            </a:pPr>
            <a:r>
              <a:rPr lang="en-US"/>
              <a:t>cs'.assets = cs.assets</a:t>
            </a:r>
          </a:p>
          <a:p>
            <a:pPr marL="0" indent="0">
              <a:buNone/>
            </a:pPr>
            <a:r>
              <a:rPr lang="en-US"/>
              <a:t>cs'.showing = cs.showing - cs.selection</a:t>
            </a:r>
          </a:p>
        </p:txBody>
      </p:sp>
      <p:sp>
        <p:nvSpPr>
          <p:cNvPr id="5" name="Oval 4"/>
          <p:cNvSpPr/>
          <p:nvPr/>
        </p:nvSpPr>
        <p:spPr>
          <a:xfrm>
            <a:off x="574083" y="3975314"/>
            <a:ext cx="6385302" cy="6741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5811864" y="4649492"/>
            <a:ext cx="759417" cy="898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85302" y="5610386"/>
            <a:ext cx="5163465" cy="461665"/>
          </a:xfrm>
          <a:prstGeom prst="rect">
            <a:avLst/>
          </a:prstGeom>
          <a:noFill/>
        </p:spPr>
        <p:txBody>
          <a:bodyPr wrap="none" rtlCol="0">
            <a:spAutoFit/>
          </a:bodyPr>
          <a:lstStyle/>
          <a:p>
            <a:r>
              <a:rPr lang="en-US" sz="2400"/>
              <a:t>Why didn’t the previous slide have this?</a:t>
            </a:r>
          </a:p>
        </p:txBody>
      </p:sp>
    </p:spTree>
    <p:extLst>
      <p:ext uri="{BB962C8B-B14F-4D97-AF65-F5344CB8AC3E}">
        <p14:creationId xmlns:p14="http://schemas.microsoft.com/office/powerpoint/2010/main" val="35075116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11604"/>
            <a:ext cx="5857068" cy="4526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630546" cy="1325563"/>
          </a:xfrm>
        </p:spPr>
        <p:txBody>
          <a:bodyPr/>
          <a:lstStyle/>
          <a:p>
            <a:r>
              <a:rPr lang="en-US"/>
              <a:t>Summary of the effects of the “hide selected” command</a:t>
            </a:r>
          </a:p>
        </p:txBody>
      </p:sp>
      <p:sp>
        <p:nvSpPr>
          <p:cNvPr id="3" name="Content Placeholder 2"/>
          <p:cNvSpPr>
            <a:spLocks noGrp="1"/>
          </p:cNvSpPr>
          <p:nvPr>
            <p:ph idx="1"/>
          </p:nvPr>
        </p:nvSpPr>
        <p:spPr>
          <a:xfrm>
            <a:off x="838200" y="2011603"/>
            <a:ext cx="10515600" cy="3428301"/>
          </a:xfrm>
        </p:spPr>
        <p:txBody>
          <a:bodyPr/>
          <a:lstStyle/>
          <a:p>
            <a:pPr marL="0" indent="0">
              <a:buNone/>
            </a:pPr>
            <a:r>
              <a:rPr lang="en-US"/>
              <a:t>Precondition: cs.selection != Undefined</a:t>
            </a:r>
          </a:p>
          <a:p>
            <a:pPr marL="0" indent="0">
              <a:buNone/>
            </a:pPr>
            <a:r>
              <a:rPr lang="en-US"/>
              <a:t>cs'.hidden = cs.hidden + cs.selection</a:t>
            </a:r>
          </a:p>
          <a:p>
            <a:pPr marL="0" indent="0">
              <a:buNone/>
            </a:pPr>
            <a:r>
              <a:rPr lang="en-US"/>
              <a:t>cs'.selection = Undefined</a:t>
            </a:r>
          </a:p>
          <a:p>
            <a:pPr marL="0" indent="0">
              <a:buNone/>
            </a:pPr>
            <a:r>
              <a:rPr lang="en-US"/>
              <a:t>cs'.assets = cs.assets</a:t>
            </a:r>
          </a:p>
          <a:p>
            <a:pPr marL="0" indent="0">
              <a:buNone/>
            </a:pPr>
            <a:r>
              <a:rPr lang="en-US"/>
              <a:t>cs'.showing = cs.showing - cs.selection</a:t>
            </a:r>
          </a:p>
        </p:txBody>
      </p:sp>
      <p:sp>
        <p:nvSpPr>
          <p:cNvPr id="5" name="Oval 4"/>
          <p:cNvSpPr/>
          <p:nvPr/>
        </p:nvSpPr>
        <p:spPr>
          <a:xfrm>
            <a:off x="574083" y="3975314"/>
            <a:ext cx="6385302" cy="6741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4083" y="4995116"/>
            <a:ext cx="10834826" cy="1200329"/>
          </a:xfrm>
          <a:prstGeom prst="rect">
            <a:avLst/>
          </a:prstGeom>
          <a:noFill/>
        </p:spPr>
        <p:txBody>
          <a:bodyPr wrap="none" rtlCol="0">
            <a:spAutoFit/>
          </a:bodyPr>
          <a:lstStyle/>
          <a:p>
            <a:r>
              <a:rPr lang="en-US" sz="2400"/>
              <a:t>Recall from an earlier slide: </a:t>
            </a:r>
            <a:r>
              <a:rPr lang="en-US" sz="2400" b="1"/>
              <a:t>showing + hidden = assets</a:t>
            </a:r>
          </a:p>
          <a:p>
            <a:r>
              <a:rPr lang="en-US" sz="2400"/>
              <a:t>If you know the hidden assets and the total assets, then you know the showing assets.</a:t>
            </a:r>
          </a:p>
          <a:p>
            <a:r>
              <a:rPr lang="en-US" sz="2400"/>
              <a:t>The statement circled above is true, but redundant.</a:t>
            </a:r>
          </a:p>
        </p:txBody>
      </p:sp>
    </p:spTree>
    <p:extLst>
      <p:ext uri="{BB962C8B-B14F-4D97-AF65-F5344CB8AC3E}">
        <p14:creationId xmlns:p14="http://schemas.microsoft.com/office/powerpoint/2010/main" val="14091447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021" y="1773292"/>
            <a:ext cx="9541790" cy="2387600"/>
          </a:xfrm>
        </p:spPr>
        <p:txBody>
          <a:bodyPr>
            <a:normAutofit/>
          </a:bodyPr>
          <a:lstStyle/>
          <a:p>
            <a:r>
              <a:rPr lang="en-US"/>
              <a:t>Describe the effects of the “show selected” command</a:t>
            </a:r>
          </a:p>
        </p:txBody>
      </p:sp>
    </p:spTree>
    <p:extLst>
      <p:ext uri="{BB962C8B-B14F-4D97-AF65-F5344CB8AC3E}">
        <p14:creationId xmlns:p14="http://schemas.microsoft.com/office/powerpoint/2010/main" val="215477761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2237" y="1221138"/>
            <a:ext cx="7038813" cy="5455080"/>
          </a:xfrm>
          <a:prstGeom prst="rect">
            <a:avLst/>
          </a:prstGeom>
        </p:spPr>
      </p:pic>
      <p:sp>
        <p:nvSpPr>
          <p:cNvPr id="5" name="TextBox 4"/>
          <p:cNvSpPr txBox="1"/>
          <p:nvPr/>
        </p:nvSpPr>
        <p:spPr>
          <a:xfrm>
            <a:off x="1580829" y="387027"/>
            <a:ext cx="9608948" cy="830997"/>
          </a:xfrm>
          <a:prstGeom prst="rect">
            <a:avLst/>
          </a:prstGeom>
          <a:solidFill>
            <a:srgbClr val="FFFF00"/>
          </a:solidFill>
        </p:spPr>
        <p:txBody>
          <a:bodyPr wrap="square" rtlCol="0">
            <a:spAutoFit/>
          </a:bodyPr>
          <a:lstStyle/>
          <a:p>
            <a:r>
              <a:rPr lang="en-US" sz="2400"/>
              <a:t>Precondition to executing the show selected command: photos must be selected</a:t>
            </a:r>
          </a:p>
        </p:txBody>
      </p:sp>
      <p:sp>
        <p:nvSpPr>
          <p:cNvPr id="6" name="TextBox 5"/>
          <p:cNvSpPr txBox="1"/>
          <p:nvPr/>
        </p:nvSpPr>
        <p:spPr>
          <a:xfrm>
            <a:off x="4386021" y="4417017"/>
            <a:ext cx="2594043" cy="461665"/>
          </a:xfrm>
          <a:prstGeom prst="rect">
            <a:avLst/>
          </a:prstGeom>
          <a:noFill/>
        </p:spPr>
        <p:txBody>
          <a:bodyPr wrap="none" rtlCol="0">
            <a:spAutoFit/>
          </a:bodyPr>
          <a:lstStyle/>
          <a:p>
            <a:r>
              <a:rPr lang="en-US" sz="2400">
                <a:solidFill>
                  <a:schemeClr val="bg1"/>
                </a:solidFill>
              </a:rPr>
              <a:t>No photos selected</a:t>
            </a:r>
          </a:p>
        </p:txBody>
      </p:sp>
    </p:spTree>
    <p:extLst>
      <p:ext uri="{BB962C8B-B14F-4D97-AF65-F5344CB8AC3E}">
        <p14:creationId xmlns:p14="http://schemas.microsoft.com/office/powerpoint/2010/main" val="752656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2237" y="1221138"/>
            <a:ext cx="7038813" cy="5455080"/>
          </a:xfrm>
          <a:prstGeom prst="rect">
            <a:avLst/>
          </a:prstGeom>
        </p:spPr>
      </p:pic>
      <p:sp>
        <p:nvSpPr>
          <p:cNvPr id="5" name="TextBox 4"/>
          <p:cNvSpPr txBox="1"/>
          <p:nvPr/>
        </p:nvSpPr>
        <p:spPr>
          <a:xfrm>
            <a:off x="1580829" y="387027"/>
            <a:ext cx="9608948" cy="830997"/>
          </a:xfrm>
          <a:prstGeom prst="rect">
            <a:avLst/>
          </a:prstGeom>
          <a:solidFill>
            <a:srgbClr val="FFFF00"/>
          </a:solidFill>
        </p:spPr>
        <p:txBody>
          <a:bodyPr wrap="square" rtlCol="0">
            <a:spAutoFit/>
          </a:bodyPr>
          <a:lstStyle/>
          <a:p>
            <a:r>
              <a:rPr lang="en-US" sz="2400"/>
              <a:t>Precondition to executing the show selected command: photos must be selected</a:t>
            </a:r>
          </a:p>
        </p:txBody>
      </p:sp>
      <p:sp>
        <p:nvSpPr>
          <p:cNvPr id="7" name="TextBox 6"/>
          <p:cNvSpPr txBox="1"/>
          <p:nvPr/>
        </p:nvSpPr>
        <p:spPr>
          <a:xfrm>
            <a:off x="4249294" y="4543628"/>
            <a:ext cx="3344698" cy="461665"/>
          </a:xfrm>
          <a:prstGeom prst="rect">
            <a:avLst/>
          </a:prstGeom>
          <a:solidFill>
            <a:srgbClr val="FFFF00"/>
          </a:solidFill>
        </p:spPr>
        <p:txBody>
          <a:bodyPr wrap="none" rtlCol="0">
            <a:spAutoFit/>
          </a:bodyPr>
          <a:lstStyle/>
          <a:p>
            <a:r>
              <a:rPr lang="en-US" sz="2400"/>
              <a:t>cs.selection != Undefined</a:t>
            </a:r>
          </a:p>
        </p:txBody>
      </p:sp>
    </p:spTree>
    <p:extLst>
      <p:ext uri="{BB962C8B-B14F-4D97-AF65-F5344CB8AC3E}">
        <p14:creationId xmlns:p14="http://schemas.microsoft.com/office/powerpoint/2010/main" val="30078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Acknowledgement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597" r="6197" b="5324"/>
          <a:stretch/>
        </p:blipFill>
        <p:spPr>
          <a:xfrm rot="10800000">
            <a:off x="2603715" y="1690688"/>
            <a:ext cx="3208149" cy="4749203"/>
          </a:xfrm>
          <a:prstGeom prst="rect">
            <a:avLst/>
          </a:prstGeom>
        </p:spPr>
      </p:pic>
      <p:sp>
        <p:nvSpPr>
          <p:cNvPr id="7" name="TextBox 6"/>
          <p:cNvSpPr txBox="1"/>
          <p:nvPr/>
        </p:nvSpPr>
        <p:spPr>
          <a:xfrm>
            <a:off x="6096000" y="2836190"/>
            <a:ext cx="4365356" cy="1200329"/>
          </a:xfrm>
          <a:prstGeom prst="rect">
            <a:avLst/>
          </a:prstGeom>
          <a:noFill/>
        </p:spPr>
        <p:txBody>
          <a:bodyPr wrap="square" rtlCol="0">
            <a:spAutoFit/>
          </a:bodyPr>
          <a:lstStyle/>
          <a:p>
            <a:r>
              <a:rPr lang="en-US" sz="2400"/>
              <a:t>The model </a:t>
            </a:r>
            <a:r>
              <a:rPr lang="en-US" sz="2400" dirty="0"/>
              <a:t>shown in these slides comes from </a:t>
            </a:r>
            <a:r>
              <a:rPr lang="en-US" sz="2400"/>
              <a:t>this fantastic </a:t>
            </a:r>
            <a:r>
              <a:rPr lang="en-US" sz="2400" dirty="0"/>
              <a:t>book, </a:t>
            </a:r>
            <a:r>
              <a:rPr lang="en-US" sz="2400"/>
              <a:t>pages 205-219.</a:t>
            </a:r>
            <a:endParaRPr lang="en-US" sz="2400" dirty="0"/>
          </a:p>
        </p:txBody>
      </p:sp>
    </p:spTree>
    <p:extLst>
      <p:ext uri="{BB962C8B-B14F-4D97-AF65-F5344CB8AC3E}">
        <p14:creationId xmlns:p14="http://schemas.microsoft.com/office/powerpoint/2010/main" val="334464791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331447" y="2371241"/>
            <a:ext cx="4827774" cy="3626866"/>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92312" y="3231274"/>
            <a:ext cx="1228093" cy="830997"/>
          </a:xfrm>
          <a:prstGeom prst="rect">
            <a:avLst/>
          </a:prstGeom>
          <a:noFill/>
        </p:spPr>
        <p:txBody>
          <a:bodyPr wrap="none" rtlCol="0">
            <a:spAutoFit/>
          </a:bodyPr>
          <a:lstStyle/>
          <a:p>
            <a:pPr algn="ctr"/>
            <a:r>
              <a:rPr lang="en-US" sz="2400"/>
              <a:t>show</a:t>
            </a:r>
          </a:p>
          <a:p>
            <a:pPr algn="ctr"/>
            <a:r>
              <a:rPr lang="en-US" sz="2400"/>
              <a:t>selected</a:t>
            </a:r>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0497" y="1144381"/>
            <a:ext cx="10053300" cy="461665"/>
          </a:xfrm>
          <a:prstGeom prst="rect">
            <a:avLst/>
          </a:prstGeom>
          <a:solidFill>
            <a:srgbClr val="FFFF00"/>
          </a:solidFill>
        </p:spPr>
        <p:txBody>
          <a:bodyPr wrap="square" rtlCol="0">
            <a:spAutoFit/>
          </a:bodyPr>
          <a:lstStyle/>
          <a:p>
            <a:r>
              <a:rPr lang="en-US" sz="2400"/>
              <a:t>An effect of the show selected command is to replace the set of showing assets</a:t>
            </a:r>
          </a:p>
        </p:txBody>
      </p:sp>
      <p:sp>
        <p:nvSpPr>
          <p:cNvPr id="10" name="Oval 9"/>
          <p:cNvSpPr/>
          <p:nvPr/>
        </p:nvSpPr>
        <p:spPr>
          <a:xfrm>
            <a:off x="9817854" y="57626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9810430" y="5222928"/>
            <a:ext cx="285911" cy="40295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844651" y="4761263"/>
            <a:ext cx="2217467" cy="461665"/>
          </a:xfrm>
          <a:prstGeom prst="rect">
            <a:avLst/>
          </a:prstGeom>
          <a:noFill/>
        </p:spPr>
        <p:txBody>
          <a:bodyPr wrap="none" rtlCol="0">
            <a:spAutoFit/>
          </a:bodyPr>
          <a:lstStyle/>
          <a:p>
            <a:r>
              <a:rPr lang="en-US" sz="2400">
                <a:solidFill>
                  <a:schemeClr val="bg1"/>
                </a:solidFill>
              </a:rPr>
              <a:t>2 hidden photos</a:t>
            </a:r>
          </a:p>
        </p:txBody>
      </p:sp>
      <p:pic>
        <p:nvPicPr>
          <p:cNvPr id="13" name="Picture 12"/>
          <p:cNvPicPr>
            <a:picLocks noChangeAspect="1"/>
          </p:cNvPicPr>
          <p:nvPr/>
        </p:nvPicPr>
        <p:blipFill>
          <a:blip r:embed="rId3"/>
          <a:stretch>
            <a:fillRect/>
          </a:stretch>
        </p:blipFill>
        <p:spPr>
          <a:xfrm>
            <a:off x="33646" y="2369994"/>
            <a:ext cx="4829435" cy="3628113"/>
          </a:xfrm>
          <a:prstGeom prst="rect">
            <a:avLst/>
          </a:prstGeom>
        </p:spPr>
      </p:pic>
    </p:spTree>
    <p:extLst>
      <p:ext uri="{BB962C8B-B14F-4D97-AF65-F5344CB8AC3E}">
        <p14:creationId xmlns:p14="http://schemas.microsoft.com/office/powerpoint/2010/main" val="31423513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331447" y="2371241"/>
            <a:ext cx="4827774" cy="3626866"/>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0497" y="1144381"/>
            <a:ext cx="10053300" cy="461665"/>
          </a:xfrm>
          <a:prstGeom prst="rect">
            <a:avLst/>
          </a:prstGeom>
          <a:solidFill>
            <a:srgbClr val="FFFF00"/>
          </a:solidFill>
        </p:spPr>
        <p:txBody>
          <a:bodyPr wrap="square" rtlCol="0">
            <a:spAutoFit/>
          </a:bodyPr>
          <a:lstStyle/>
          <a:p>
            <a:r>
              <a:rPr lang="en-US" sz="2400"/>
              <a:t>An effect of the show selected command is to replace the set of showing assets</a:t>
            </a:r>
          </a:p>
        </p:txBody>
      </p:sp>
      <p:sp>
        <p:nvSpPr>
          <p:cNvPr id="10" name="Oval 9"/>
          <p:cNvSpPr/>
          <p:nvPr/>
        </p:nvSpPr>
        <p:spPr>
          <a:xfrm>
            <a:off x="9817854" y="57626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33646" y="2369994"/>
            <a:ext cx="4829435" cy="3628113"/>
          </a:xfrm>
          <a:prstGeom prst="rect">
            <a:avLst/>
          </a:prstGeom>
        </p:spPr>
      </p:pic>
      <p:sp>
        <p:nvSpPr>
          <p:cNvPr id="15" name="TextBox 14"/>
          <p:cNvSpPr txBox="1"/>
          <p:nvPr/>
        </p:nvSpPr>
        <p:spPr>
          <a:xfrm>
            <a:off x="7881657" y="4687530"/>
            <a:ext cx="3280322" cy="461665"/>
          </a:xfrm>
          <a:prstGeom prst="rect">
            <a:avLst/>
          </a:prstGeom>
          <a:solidFill>
            <a:srgbClr val="FFFF00"/>
          </a:solidFill>
        </p:spPr>
        <p:txBody>
          <a:bodyPr wrap="none" rtlCol="0">
            <a:spAutoFit/>
          </a:bodyPr>
          <a:lstStyle/>
          <a:p>
            <a:r>
              <a:rPr lang="en-US" sz="2400"/>
              <a:t>cs'.showing = cs.selected</a:t>
            </a:r>
          </a:p>
        </p:txBody>
      </p:sp>
      <p:sp>
        <p:nvSpPr>
          <p:cNvPr id="11" name="TextBox 10"/>
          <p:cNvSpPr txBox="1"/>
          <p:nvPr/>
        </p:nvSpPr>
        <p:spPr>
          <a:xfrm>
            <a:off x="5492312" y="3231274"/>
            <a:ext cx="1228093" cy="830997"/>
          </a:xfrm>
          <a:prstGeom prst="rect">
            <a:avLst/>
          </a:prstGeom>
          <a:noFill/>
        </p:spPr>
        <p:txBody>
          <a:bodyPr wrap="none" rtlCol="0">
            <a:spAutoFit/>
          </a:bodyPr>
          <a:lstStyle/>
          <a:p>
            <a:pPr algn="ctr"/>
            <a:r>
              <a:rPr lang="en-US" sz="2400"/>
              <a:t>show</a:t>
            </a:r>
          </a:p>
          <a:p>
            <a:pPr algn="ctr"/>
            <a:r>
              <a:rPr lang="en-US" sz="2400"/>
              <a:t>selected</a:t>
            </a:r>
          </a:p>
        </p:txBody>
      </p:sp>
    </p:spTree>
    <p:extLst>
      <p:ext uri="{BB962C8B-B14F-4D97-AF65-F5344CB8AC3E}">
        <p14:creationId xmlns:p14="http://schemas.microsoft.com/office/powerpoint/2010/main" val="40452283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331447" y="2371241"/>
            <a:ext cx="4827774" cy="3626866"/>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17854" y="57626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9810430" y="5222928"/>
            <a:ext cx="285911" cy="40295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09145" y="4761263"/>
            <a:ext cx="2217467" cy="461665"/>
          </a:xfrm>
          <a:prstGeom prst="rect">
            <a:avLst/>
          </a:prstGeom>
          <a:noFill/>
        </p:spPr>
        <p:txBody>
          <a:bodyPr wrap="none" rtlCol="0">
            <a:spAutoFit/>
          </a:bodyPr>
          <a:lstStyle/>
          <a:p>
            <a:r>
              <a:rPr lang="en-US" sz="2400">
                <a:solidFill>
                  <a:schemeClr val="bg1"/>
                </a:solidFill>
              </a:rPr>
              <a:t>2 hidden photos</a:t>
            </a:r>
          </a:p>
        </p:txBody>
      </p:sp>
      <p:pic>
        <p:nvPicPr>
          <p:cNvPr id="13" name="Picture 12"/>
          <p:cNvPicPr>
            <a:picLocks noChangeAspect="1"/>
          </p:cNvPicPr>
          <p:nvPr/>
        </p:nvPicPr>
        <p:blipFill>
          <a:blip r:embed="rId3"/>
          <a:stretch>
            <a:fillRect/>
          </a:stretch>
        </p:blipFill>
        <p:spPr>
          <a:xfrm>
            <a:off x="33646" y="2369994"/>
            <a:ext cx="4829435" cy="3628113"/>
          </a:xfrm>
          <a:prstGeom prst="rect">
            <a:avLst/>
          </a:prstGeom>
        </p:spPr>
      </p:pic>
      <p:sp>
        <p:nvSpPr>
          <p:cNvPr id="15" name="TextBox 14"/>
          <p:cNvSpPr txBox="1"/>
          <p:nvPr/>
        </p:nvSpPr>
        <p:spPr>
          <a:xfrm>
            <a:off x="3804835" y="1274343"/>
            <a:ext cx="5184181" cy="461665"/>
          </a:xfrm>
          <a:prstGeom prst="rect">
            <a:avLst/>
          </a:prstGeom>
          <a:solidFill>
            <a:srgbClr val="FFFF00"/>
          </a:solidFill>
        </p:spPr>
        <p:txBody>
          <a:bodyPr wrap="square" rtlCol="0">
            <a:spAutoFit/>
          </a:bodyPr>
          <a:lstStyle/>
          <a:p>
            <a:r>
              <a:rPr lang="en-US" sz="2400"/>
              <a:t>No change to the set of selected assets</a:t>
            </a:r>
          </a:p>
        </p:txBody>
      </p:sp>
      <p:sp>
        <p:nvSpPr>
          <p:cNvPr id="16" name="TextBox 15"/>
          <p:cNvSpPr txBox="1"/>
          <p:nvPr/>
        </p:nvSpPr>
        <p:spPr>
          <a:xfrm>
            <a:off x="5492312" y="3231274"/>
            <a:ext cx="1228093" cy="830997"/>
          </a:xfrm>
          <a:prstGeom prst="rect">
            <a:avLst/>
          </a:prstGeom>
          <a:noFill/>
        </p:spPr>
        <p:txBody>
          <a:bodyPr wrap="none" rtlCol="0">
            <a:spAutoFit/>
          </a:bodyPr>
          <a:lstStyle/>
          <a:p>
            <a:pPr algn="ctr"/>
            <a:r>
              <a:rPr lang="en-US" sz="2400"/>
              <a:t>show</a:t>
            </a:r>
          </a:p>
          <a:p>
            <a:pPr algn="ctr"/>
            <a:r>
              <a:rPr lang="en-US" sz="2400"/>
              <a:t>selected</a:t>
            </a:r>
          </a:p>
        </p:txBody>
      </p:sp>
    </p:spTree>
    <p:extLst>
      <p:ext uri="{BB962C8B-B14F-4D97-AF65-F5344CB8AC3E}">
        <p14:creationId xmlns:p14="http://schemas.microsoft.com/office/powerpoint/2010/main" val="38160428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331447" y="2371241"/>
            <a:ext cx="4827774" cy="3626866"/>
          </a:xfrm>
          <a:prstGeom prst="rect">
            <a:avLst/>
          </a:prstGeom>
        </p:spPr>
      </p:pic>
      <p:sp>
        <p:nvSpPr>
          <p:cNvPr id="5" name="Arrow: Right 4"/>
          <p:cNvSpPr/>
          <p:nvPr/>
        </p:nvSpPr>
        <p:spPr>
          <a:xfrm>
            <a:off x="5005958"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a:off x="6506644" y="3121471"/>
            <a:ext cx="728420" cy="712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817854" y="5762625"/>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33646" y="2369994"/>
            <a:ext cx="4829435" cy="3628113"/>
          </a:xfrm>
          <a:prstGeom prst="rect">
            <a:avLst/>
          </a:prstGeom>
        </p:spPr>
      </p:pic>
      <p:sp>
        <p:nvSpPr>
          <p:cNvPr id="15" name="TextBox 14"/>
          <p:cNvSpPr txBox="1"/>
          <p:nvPr/>
        </p:nvSpPr>
        <p:spPr>
          <a:xfrm>
            <a:off x="3804835" y="1274343"/>
            <a:ext cx="5184181" cy="461665"/>
          </a:xfrm>
          <a:prstGeom prst="rect">
            <a:avLst/>
          </a:prstGeom>
          <a:solidFill>
            <a:srgbClr val="FFFF00"/>
          </a:solidFill>
        </p:spPr>
        <p:txBody>
          <a:bodyPr wrap="square" rtlCol="0">
            <a:spAutoFit/>
          </a:bodyPr>
          <a:lstStyle/>
          <a:p>
            <a:r>
              <a:rPr lang="en-US" sz="2400"/>
              <a:t>No change to the set of selected assets</a:t>
            </a:r>
          </a:p>
        </p:txBody>
      </p:sp>
      <p:sp>
        <p:nvSpPr>
          <p:cNvPr id="16" name="TextBox 15"/>
          <p:cNvSpPr txBox="1"/>
          <p:nvPr/>
        </p:nvSpPr>
        <p:spPr>
          <a:xfrm>
            <a:off x="7773168" y="4665727"/>
            <a:ext cx="3448380" cy="461665"/>
          </a:xfrm>
          <a:prstGeom prst="rect">
            <a:avLst/>
          </a:prstGeom>
          <a:solidFill>
            <a:srgbClr val="FFFF00"/>
          </a:solidFill>
        </p:spPr>
        <p:txBody>
          <a:bodyPr wrap="none" rtlCol="0">
            <a:spAutoFit/>
          </a:bodyPr>
          <a:lstStyle/>
          <a:p>
            <a:r>
              <a:rPr lang="en-US" sz="2400"/>
              <a:t>cs'.selection = cs.selection</a:t>
            </a:r>
          </a:p>
        </p:txBody>
      </p:sp>
      <p:sp>
        <p:nvSpPr>
          <p:cNvPr id="11" name="TextBox 10"/>
          <p:cNvSpPr txBox="1"/>
          <p:nvPr/>
        </p:nvSpPr>
        <p:spPr>
          <a:xfrm>
            <a:off x="5492312" y="3231274"/>
            <a:ext cx="1228093" cy="830997"/>
          </a:xfrm>
          <a:prstGeom prst="rect">
            <a:avLst/>
          </a:prstGeom>
          <a:noFill/>
        </p:spPr>
        <p:txBody>
          <a:bodyPr wrap="none" rtlCol="0">
            <a:spAutoFit/>
          </a:bodyPr>
          <a:lstStyle/>
          <a:p>
            <a:pPr algn="ctr"/>
            <a:r>
              <a:rPr lang="en-US" sz="2400"/>
              <a:t>show</a:t>
            </a:r>
          </a:p>
          <a:p>
            <a:pPr algn="ctr"/>
            <a:r>
              <a:rPr lang="en-US" sz="2400"/>
              <a:t>selected</a:t>
            </a:r>
          </a:p>
        </p:txBody>
      </p:sp>
    </p:spTree>
    <p:extLst>
      <p:ext uri="{BB962C8B-B14F-4D97-AF65-F5344CB8AC3E}">
        <p14:creationId xmlns:p14="http://schemas.microsoft.com/office/powerpoint/2010/main" val="19563907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9827" y="2278252"/>
            <a:ext cx="4827774" cy="3626866"/>
          </a:xfrm>
          <a:prstGeom prst="rect">
            <a:avLst/>
          </a:prstGeom>
        </p:spPr>
      </p:pic>
      <p:sp>
        <p:nvSpPr>
          <p:cNvPr id="3" name="Oval 2"/>
          <p:cNvSpPr/>
          <p:nvPr/>
        </p:nvSpPr>
        <p:spPr>
          <a:xfrm>
            <a:off x="6346234" y="5669636"/>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p:cNvSpPr/>
          <p:nvPr/>
        </p:nvSpPr>
        <p:spPr>
          <a:xfrm>
            <a:off x="6338810" y="5129939"/>
            <a:ext cx="285911" cy="40295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37525" y="4599903"/>
            <a:ext cx="2217467" cy="461665"/>
          </a:xfrm>
          <a:prstGeom prst="rect">
            <a:avLst/>
          </a:prstGeom>
          <a:noFill/>
        </p:spPr>
        <p:txBody>
          <a:bodyPr wrap="none" rtlCol="0">
            <a:spAutoFit/>
          </a:bodyPr>
          <a:lstStyle/>
          <a:p>
            <a:r>
              <a:rPr lang="en-US" sz="2400">
                <a:solidFill>
                  <a:schemeClr val="bg1"/>
                </a:solidFill>
              </a:rPr>
              <a:t>2 hidden photos</a:t>
            </a:r>
          </a:p>
        </p:txBody>
      </p:sp>
      <p:sp>
        <p:nvSpPr>
          <p:cNvPr id="6" name="TextBox 5"/>
          <p:cNvSpPr txBox="1"/>
          <p:nvPr/>
        </p:nvSpPr>
        <p:spPr>
          <a:xfrm>
            <a:off x="3456898" y="1474099"/>
            <a:ext cx="5633632" cy="461665"/>
          </a:xfrm>
          <a:prstGeom prst="rect">
            <a:avLst/>
          </a:prstGeom>
          <a:solidFill>
            <a:srgbClr val="FFFF00"/>
          </a:solidFill>
        </p:spPr>
        <p:txBody>
          <a:bodyPr wrap="square" rtlCol="0">
            <a:spAutoFit/>
          </a:bodyPr>
          <a:lstStyle/>
          <a:p>
            <a:r>
              <a:rPr lang="en-US" sz="2400"/>
              <a:t>No change to the set of assets in the catalog </a:t>
            </a:r>
          </a:p>
        </p:txBody>
      </p:sp>
    </p:spTree>
    <p:extLst>
      <p:ext uri="{BB962C8B-B14F-4D97-AF65-F5344CB8AC3E}">
        <p14:creationId xmlns:p14="http://schemas.microsoft.com/office/powerpoint/2010/main" val="11638496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9827" y="2278252"/>
            <a:ext cx="4827774" cy="3626866"/>
          </a:xfrm>
          <a:prstGeom prst="rect">
            <a:avLst/>
          </a:prstGeom>
        </p:spPr>
      </p:pic>
      <p:sp>
        <p:nvSpPr>
          <p:cNvPr id="3" name="Oval 2"/>
          <p:cNvSpPr/>
          <p:nvPr/>
        </p:nvSpPr>
        <p:spPr>
          <a:xfrm>
            <a:off x="6346234" y="5669636"/>
            <a:ext cx="400050" cy="2640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56898" y="1474099"/>
            <a:ext cx="5633632" cy="461665"/>
          </a:xfrm>
          <a:prstGeom prst="rect">
            <a:avLst/>
          </a:prstGeom>
          <a:solidFill>
            <a:srgbClr val="FFFF00"/>
          </a:solidFill>
        </p:spPr>
        <p:txBody>
          <a:bodyPr wrap="square" rtlCol="0">
            <a:spAutoFit/>
          </a:bodyPr>
          <a:lstStyle/>
          <a:p>
            <a:r>
              <a:rPr lang="en-US" sz="2400"/>
              <a:t>No change to the set of assets in the catalog </a:t>
            </a:r>
          </a:p>
        </p:txBody>
      </p:sp>
      <p:sp>
        <p:nvSpPr>
          <p:cNvPr id="7" name="TextBox 6"/>
          <p:cNvSpPr txBox="1"/>
          <p:nvPr/>
        </p:nvSpPr>
        <p:spPr>
          <a:xfrm>
            <a:off x="4689006" y="4519609"/>
            <a:ext cx="2723694" cy="461665"/>
          </a:xfrm>
          <a:prstGeom prst="rect">
            <a:avLst/>
          </a:prstGeom>
          <a:solidFill>
            <a:srgbClr val="FFFF00"/>
          </a:solidFill>
        </p:spPr>
        <p:txBody>
          <a:bodyPr wrap="none" rtlCol="0">
            <a:spAutoFit/>
          </a:bodyPr>
          <a:lstStyle/>
          <a:p>
            <a:r>
              <a:rPr lang="en-US" sz="2400"/>
              <a:t>cs'.assets = cs.assets</a:t>
            </a:r>
          </a:p>
        </p:txBody>
      </p:sp>
    </p:spTree>
    <p:extLst>
      <p:ext uri="{BB962C8B-B14F-4D97-AF65-F5344CB8AC3E}">
        <p14:creationId xmlns:p14="http://schemas.microsoft.com/office/powerpoint/2010/main" val="39203953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73598"/>
            <a:ext cx="5857068" cy="45262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65125"/>
            <a:ext cx="10708037" cy="1325563"/>
          </a:xfrm>
        </p:spPr>
        <p:txBody>
          <a:bodyPr/>
          <a:lstStyle/>
          <a:p>
            <a:r>
              <a:rPr lang="en-US"/>
              <a:t>Summary of the effects of the “show selected” command</a:t>
            </a:r>
          </a:p>
        </p:txBody>
      </p:sp>
      <p:sp>
        <p:nvSpPr>
          <p:cNvPr id="3" name="Content Placeholder 2"/>
          <p:cNvSpPr>
            <a:spLocks noGrp="1"/>
          </p:cNvSpPr>
          <p:nvPr>
            <p:ph idx="1"/>
          </p:nvPr>
        </p:nvSpPr>
        <p:spPr>
          <a:xfrm>
            <a:off x="838200" y="2073598"/>
            <a:ext cx="10515600" cy="2188436"/>
          </a:xfrm>
        </p:spPr>
        <p:txBody>
          <a:bodyPr/>
          <a:lstStyle/>
          <a:p>
            <a:pPr marL="0" indent="0">
              <a:buNone/>
            </a:pPr>
            <a:r>
              <a:rPr lang="en-US"/>
              <a:t>Precondition: cs.selection != Undefined</a:t>
            </a:r>
          </a:p>
          <a:p>
            <a:pPr marL="0" indent="0">
              <a:buNone/>
            </a:pPr>
            <a:r>
              <a:rPr lang="en-US"/>
              <a:t>cs'.showing = cs.selected</a:t>
            </a:r>
          </a:p>
          <a:p>
            <a:pPr marL="0" indent="0">
              <a:buNone/>
            </a:pPr>
            <a:r>
              <a:rPr lang="en-US"/>
              <a:t>cs'.selection = cs.selection</a:t>
            </a:r>
          </a:p>
          <a:p>
            <a:pPr marL="0" indent="0">
              <a:buNone/>
            </a:pPr>
            <a:r>
              <a:rPr lang="en-US"/>
              <a:t>cs'.assets = cs.assets</a:t>
            </a:r>
          </a:p>
        </p:txBody>
      </p:sp>
    </p:spTree>
    <p:extLst>
      <p:ext uri="{BB962C8B-B14F-4D97-AF65-F5344CB8AC3E}">
        <p14:creationId xmlns:p14="http://schemas.microsoft.com/office/powerpoint/2010/main" val="9144435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Recap of the model</a:t>
            </a:r>
          </a:p>
        </p:txBody>
      </p:sp>
      <p:sp>
        <p:nvSpPr>
          <p:cNvPr id="3" name="Content Placeholder 2"/>
          <p:cNvSpPr>
            <a:spLocks noGrp="1"/>
          </p:cNvSpPr>
          <p:nvPr>
            <p:ph idx="1"/>
          </p:nvPr>
        </p:nvSpPr>
        <p:spPr/>
        <p:txBody>
          <a:bodyPr>
            <a:normAutofit/>
          </a:bodyPr>
          <a:lstStyle/>
          <a:p>
            <a:r>
              <a:rPr lang="en-US"/>
              <a:t>The model identifies things that are relevant</a:t>
            </a:r>
          </a:p>
          <a:p>
            <a:pPr lvl="1"/>
            <a:r>
              <a:rPr lang="en-US"/>
              <a:t>catalogs, assets, selection, hidden, showing, clipboard</a:t>
            </a:r>
          </a:p>
          <a:p>
            <a:r>
              <a:rPr lang="en-US"/>
              <a:t>The model defines the state of the application</a:t>
            </a:r>
          </a:p>
          <a:p>
            <a:pPr lvl="1"/>
            <a:r>
              <a:rPr lang="en-US"/>
              <a:t>the set of open catalogs, the state of each open catalog, the “current” catalog, the assets on the clipboard</a:t>
            </a:r>
          </a:p>
          <a:p>
            <a:r>
              <a:rPr lang="en-US"/>
              <a:t>The model defines the state of each catalog</a:t>
            </a:r>
          </a:p>
          <a:p>
            <a:pPr lvl="1"/>
            <a:r>
              <a:rPr lang="en-US"/>
              <a:t>catalog's assets, catalog's assets that are showing, catalog's assets that are hidden, catalog's assets that are selected</a:t>
            </a:r>
          </a:p>
          <a:p>
            <a:r>
              <a:rPr lang="en-US"/>
              <a:t>The model describes the effects of each command</a:t>
            </a:r>
          </a:p>
          <a:p>
            <a:pPr lvl="1"/>
            <a:r>
              <a:rPr lang="en-US"/>
              <a:t>cut, paste, hide selected, show selected</a:t>
            </a:r>
          </a:p>
        </p:txBody>
      </p:sp>
    </p:spTree>
    <p:extLst>
      <p:ext uri="{BB962C8B-B14F-4D97-AF65-F5344CB8AC3E}">
        <p14:creationId xmlns:p14="http://schemas.microsoft.com/office/powerpoint/2010/main" val="1029655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idx="1"/>
          </p:nvPr>
        </p:nvSpPr>
        <p:spPr/>
        <p:txBody>
          <a:bodyPr/>
          <a:lstStyle/>
          <a:p>
            <a:pPr marL="514350" indent="-514350">
              <a:buFont typeface="+mj-lt"/>
              <a:buAutoNum type="arabicPeriod"/>
            </a:pPr>
            <a:r>
              <a:rPr lang="en-US"/>
              <a:t>Introduction to modeling, analysis, and Alloy</a:t>
            </a:r>
          </a:p>
          <a:p>
            <a:pPr marL="514350" indent="-514350">
              <a:buFont typeface="+mj-lt"/>
              <a:buAutoNum type="arabicPeriod"/>
            </a:pPr>
            <a:r>
              <a:rPr lang="en-US"/>
              <a:t>Learn a bit about the tool we will model/analyze – lots of screenshots</a:t>
            </a:r>
          </a:p>
          <a:p>
            <a:pPr marL="514350" indent="-514350">
              <a:buFont typeface="+mj-lt"/>
              <a:buAutoNum type="arabicPeriod"/>
            </a:pPr>
            <a:r>
              <a:rPr lang="en-US"/>
              <a:t>A model of the tool</a:t>
            </a:r>
          </a:p>
          <a:p>
            <a:pPr marL="514350" indent="-514350">
              <a:buFont typeface="+mj-lt"/>
              <a:buAutoNum type="arabicPeriod"/>
            </a:pPr>
            <a:r>
              <a:rPr lang="en-US"/>
              <a:t>Analysis of the model</a:t>
            </a:r>
          </a:p>
          <a:p>
            <a:pPr marL="514350" indent="-514350">
              <a:buFont typeface="+mj-lt"/>
              <a:buAutoNum type="arabicPeriod"/>
            </a:pPr>
            <a:r>
              <a:rPr lang="en-US"/>
              <a:t>The model, expressed in the Alloy modeling language</a:t>
            </a:r>
          </a:p>
          <a:p>
            <a:pPr marL="514350" indent="-514350">
              <a:buFont typeface="+mj-lt"/>
              <a:buAutoNum type="arabicPeriod"/>
            </a:pPr>
            <a:r>
              <a:rPr lang="en-US"/>
              <a:t>Analysis, expressed in the Alloy modeling language</a:t>
            </a:r>
          </a:p>
        </p:txBody>
      </p:sp>
      <p:sp>
        <p:nvSpPr>
          <p:cNvPr id="4" name="Arrow: Right 3"/>
          <p:cNvSpPr/>
          <p:nvPr/>
        </p:nvSpPr>
        <p:spPr>
          <a:xfrm>
            <a:off x="295760" y="3766085"/>
            <a:ext cx="542440" cy="464949"/>
          </a:xfrm>
          <a:prstGeom prst="rightArrow">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0732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317" y="3435135"/>
            <a:ext cx="2056383" cy="178779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p:cNvSpPr/>
          <p:nvPr/>
        </p:nvSpPr>
        <p:spPr>
          <a:xfrm>
            <a:off x="6044338" y="1022888"/>
            <a:ext cx="2991173" cy="1782305"/>
          </a:xfrm>
          <a:prstGeom prst="wedgeRectCallout">
            <a:avLst>
              <a:gd name="adj1" fmla="val -88772"/>
              <a:gd name="adj2" fmla="val 1538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Hey computer, please analyze the model: does paste undo cut?</a:t>
            </a:r>
          </a:p>
        </p:txBody>
      </p:sp>
    </p:spTree>
    <p:extLst>
      <p:ext uri="{BB962C8B-B14F-4D97-AF65-F5344CB8AC3E}">
        <p14:creationId xmlns:p14="http://schemas.microsoft.com/office/powerpoint/2010/main" val="284001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a:picLocks noChangeAspect="1"/>
          </p:cNvPicPr>
          <p:nvPr/>
        </p:nvPicPr>
        <p:blipFill rotWithShape="1">
          <a:blip r:embed="rId2"/>
          <a:srcRect l="18941" t="4520" r="18898" b="13107"/>
          <a:stretch/>
        </p:blipFill>
        <p:spPr>
          <a:xfrm>
            <a:off x="2247254" y="728421"/>
            <a:ext cx="7578672" cy="5649132"/>
          </a:xfrm>
          <a:prstGeom prst="rect">
            <a:avLst/>
          </a:prstGeom>
        </p:spPr>
      </p:pic>
      <p:sp>
        <p:nvSpPr>
          <p:cNvPr id="2" name="TextBox 1"/>
          <p:cNvSpPr txBox="1"/>
          <p:nvPr/>
        </p:nvSpPr>
        <p:spPr>
          <a:xfrm>
            <a:off x="340964" y="2030277"/>
            <a:ext cx="1658318" cy="2308324"/>
          </a:xfrm>
          <a:prstGeom prst="rect">
            <a:avLst/>
          </a:prstGeom>
          <a:noFill/>
        </p:spPr>
        <p:txBody>
          <a:bodyPr wrap="square" rtlCol="0">
            <a:spAutoFit/>
          </a:bodyPr>
          <a:lstStyle/>
          <a:p>
            <a:r>
              <a:rPr lang="en-US" sz="2400"/>
              <a:t>This is the first screen you see when you open the application</a:t>
            </a:r>
          </a:p>
        </p:txBody>
      </p:sp>
    </p:spTree>
    <p:extLst>
      <p:ext uri="{BB962C8B-B14F-4D97-AF65-F5344CB8AC3E}">
        <p14:creationId xmlns:p14="http://schemas.microsoft.com/office/powerpoint/2010/main" val="23784034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Does paste undo cut?</a:t>
            </a:r>
          </a:p>
        </p:txBody>
      </p:sp>
      <p:sp>
        <p:nvSpPr>
          <p:cNvPr id="3" name="Content Placeholder 2"/>
          <p:cNvSpPr>
            <a:spLocks noGrp="1"/>
          </p:cNvSpPr>
          <p:nvPr>
            <p:ph idx="1"/>
          </p:nvPr>
        </p:nvSpPr>
        <p:spPr>
          <a:xfrm>
            <a:off x="838200" y="1825625"/>
            <a:ext cx="10515600" cy="1614999"/>
          </a:xfrm>
        </p:spPr>
        <p:txBody>
          <a:bodyPr/>
          <a:lstStyle/>
          <a:p>
            <a:r>
              <a:rPr lang="en-US"/>
              <a:t>Suppose we execute a cut command followed by a paste (to the same catalog).</a:t>
            </a:r>
          </a:p>
          <a:p>
            <a:r>
              <a:rPr lang="en-US"/>
              <a:t>Is the application the same after as before?</a:t>
            </a:r>
          </a:p>
        </p:txBody>
      </p:sp>
    </p:spTree>
    <p:extLst>
      <p:ext uri="{BB962C8B-B14F-4D97-AF65-F5344CB8AC3E}">
        <p14:creationId xmlns:p14="http://schemas.microsoft.com/office/powerpoint/2010/main" val="31422845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lumMod val="75000"/>
                  </a:schemeClr>
                </a:solidFill>
              </a:rPr>
              <a:t>Does paste undo cut?</a:t>
            </a:r>
          </a:p>
        </p:txBody>
      </p:sp>
      <p:sp>
        <p:nvSpPr>
          <p:cNvPr id="3" name="Content Placeholder 2"/>
          <p:cNvSpPr>
            <a:spLocks noGrp="1"/>
          </p:cNvSpPr>
          <p:nvPr>
            <p:ph idx="1"/>
          </p:nvPr>
        </p:nvSpPr>
        <p:spPr>
          <a:xfrm>
            <a:off x="838200" y="1825625"/>
            <a:ext cx="10515600" cy="1614999"/>
          </a:xfrm>
        </p:spPr>
        <p:txBody>
          <a:bodyPr/>
          <a:lstStyle/>
          <a:p>
            <a:r>
              <a:rPr lang="en-US">
                <a:solidFill>
                  <a:schemeClr val="bg1">
                    <a:lumMod val="75000"/>
                  </a:schemeClr>
                </a:solidFill>
              </a:rPr>
              <a:t>Suppose we </a:t>
            </a:r>
            <a:r>
              <a:rPr lang="en-US"/>
              <a:t>execute a cut command followed by a paste </a:t>
            </a:r>
            <a:r>
              <a:rPr lang="en-US">
                <a:solidFill>
                  <a:schemeClr val="bg1">
                    <a:lumMod val="75000"/>
                  </a:schemeClr>
                </a:solidFill>
              </a:rPr>
              <a:t>(to the same catalog).</a:t>
            </a:r>
          </a:p>
          <a:p>
            <a:r>
              <a:rPr lang="en-US">
                <a:solidFill>
                  <a:schemeClr val="bg1">
                    <a:lumMod val="75000"/>
                  </a:schemeClr>
                </a:solidFill>
              </a:rPr>
              <a:t>Is the application the same after as before?</a:t>
            </a:r>
          </a:p>
        </p:txBody>
      </p:sp>
      <p:sp>
        <p:nvSpPr>
          <p:cNvPr id="4" name="Oval 3"/>
          <p:cNvSpPr/>
          <p:nvPr/>
        </p:nvSpPr>
        <p:spPr>
          <a:xfrm>
            <a:off x="2787112" y="1597697"/>
            <a:ext cx="6617776" cy="9285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673098" y="2526223"/>
            <a:ext cx="557939" cy="1704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39146" y="4246536"/>
            <a:ext cx="6927742" cy="1569660"/>
          </a:xfrm>
          <a:prstGeom prst="rect">
            <a:avLst/>
          </a:prstGeom>
          <a:noFill/>
        </p:spPr>
        <p:txBody>
          <a:bodyPr wrap="square" rtlCol="0">
            <a:spAutoFit/>
          </a:bodyPr>
          <a:lstStyle/>
          <a:p>
            <a:r>
              <a:rPr lang="en-US" sz="2400"/>
              <a:t>This is analogous to an algebra expression where we subtract b from “a” and then add b:</a:t>
            </a:r>
          </a:p>
          <a:p>
            <a:endParaRPr lang="en-US" sz="2400"/>
          </a:p>
          <a:p>
            <a:r>
              <a:rPr lang="en-US" sz="2400"/>
              <a:t>	a - b + b = a</a:t>
            </a:r>
          </a:p>
        </p:txBody>
      </p:sp>
    </p:spTree>
    <p:extLst>
      <p:ext uri="{BB962C8B-B14F-4D97-AF65-F5344CB8AC3E}">
        <p14:creationId xmlns:p14="http://schemas.microsoft.com/office/powerpoint/2010/main" val="339620051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lumMod val="75000"/>
                  </a:schemeClr>
                </a:solidFill>
              </a:rPr>
              <a:t>Does paste undo cut?</a:t>
            </a:r>
          </a:p>
        </p:txBody>
      </p:sp>
      <p:sp>
        <p:nvSpPr>
          <p:cNvPr id="3" name="Content Placeholder 2"/>
          <p:cNvSpPr>
            <a:spLocks noGrp="1"/>
          </p:cNvSpPr>
          <p:nvPr>
            <p:ph idx="1"/>
          </p:nvPr>
        </p:nvSpPr>
        <p:spPr>
          <a:xfrm>
            <a:off x="838200" y="1825625"/>
            <a:ext cx="10515600" cy="1614999"/>
          </a:xfrm>
        </p:spPr>
        <p:txBody>
          <a:bodyPr/>
          <a:lstStyle/>
          <a:p>
            <a:r>
              <a:rPr lang="en-US">
                <a:solidFill>
                  <a:schemeClr val="bg1">
                    <a:lumMod val="75000"/>
                  </a:schemeClr>
                </a:solidFill>
              </a:rPr>
              <a:t>Suppose we </a:t>
            </a:r>
            <a:r>
              <a:rPr lang="en-US"/>
              <a:t>execute a cut command followed by a paste </a:t>
            </a:r>
            <a:r>
              <a:rPr lang="en-US">
                <a:solidFill>
                  <a:schemeClr val="bg1">
                    <a:lumMod val="75000"/>
                  </a:schemeClr>
                </a:solidFill>
              </a:rPr>
              <a:t>(to the same catalog).</a:t>
            </a:r>
          </a:p>
          <a:p>
            <a:r>
              <a:rPr lang="en-US">
                <a:solidFill>
                  <a:schemeClr val="bg1">
                    <a:lumMod val="75000"/>
                  </a:schemeClr>
                </a:solidFill>
              </a:rPr>
              <a:t>Is the application the same after as before?</a:t>
            </a:r>
          </a:p>
        </p:txBody>
      </p:sp>
      <p:sp>
        <p:nvSpPr>
          <p:cNvPr id="4" name="Oval 3"/>
          <p:cNvSpPr/>
          <p:nvPr/>
        </p:nvSpPr>
        <p:spPr>
          <a:xfrm>
            <a:off x="2787112" y="1597697"/>
            <a:ext cx="6617776" cy="9285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673098" y="2526223"/>
            <a:ext cx="557939" cy="1704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96685" y="4231037"/>
            <a:ext cx="5396386" cy="830997"/>
          </a:xfrm>
          <a:prstGeom prst="rect">
            <a:avLst/>
          </a:prstGeom>
          <a:noFill/>
        </p:spPr>
        <p:txBody>
          <a:bodyPr wrap="square" rtlCol="0">
            <a:spAutoFit/>
          </a:bodyPr>
          <a:lstStyle/>
          <a:p>
            <a:r>
              <a:rPr lang="en-US" sz="2400"/>
              <a:t>In other words, does the application have an algebraic property?</a:t>
            </a:r>
          </a:p>
        </p:txBody>
      </p:sp>
    </p:spTree>
    <p:extLst>
      <p:ext uri="{BB962C8B-B14F-4D97-AF65-F5344CB8AC3E}">
        <p14:creationId xmlns:p14="http://schemas.microsoft.com/office/powerpoint/2010/main" val="317792153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021265"/>
            <a:ext cx="9144000" cy="2387600"/>
          </a:xfrm>
        </p:spPr>
        <p:txBody>
          <a:bodyPr>
            <a:normAutofit fontScale="90000"/>
          </a:bodyPr>
          <a:lstStyle/>
          <a:p>
            <a:r>
              <a:rPr lang="en-US"/>
              <a:t>Results: the computer found examples of where the application is not the same after as before</a:t>
            </a:r>
          </a:p>
        </p:txBody>
      </p:sp>
      <p:sp>
        <p:nvSpPr>
          <p:cNvPr id="6" name="TextBox 5"/>
          <p:cNvSpPr txBox="1"/>
          <p:nvPr/>
        </p:nvSpPr>
        <p:spPr>
          <a:xfrm>
            <a:off x="7052068" y="5167371"/>
            <a:ext cx="2647007" cy="461665"/>
          </a:xfrm>
          <a:prstGeom prst="rect">
            <a:avLst/>
          </a:prstGeom>
          <a:noFill/>
        </p:spPr>
        <p:txBody>
          <a:bodyPr wrap="none" rtlCol="0">
            <a:spAutoFit/>
          </a:bodyPr>
          <a:lstStyle/>
          <a:p>
            <a:r>
              <a:rPr lang="en-US" sz="2400"/>
              <a:t>Here's one example</a:t>
            </a:r>
          </a:p>
        </p:txBody>
      </p:sp>
      <p:sp>
        <p:nvSpPr>
          <p:cNvPr id="7" name="Arrow: Right 6"/>
          <p:cNvSpPr/>
          <p:nvPr/>
        </p:nvSpPr>
        <p:spPr>
          <a:xfrm>
            <a:off x="9699075" y="5167371"/>
            <a:ext cx="646188" cy="480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7538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0502" y="786216"/>
            <a:ext cx="7620000" cy="5905500"/>
          </a:xfrm>
          <a:prstGeom prst="rect">
            <a:avLst/>
          </a:prstGeom>
        </p:spPr>
      </p:pic>
      <p:sp>
        <p:nvSpPr>
          <p:cNvPr id="5" name="TextBox 4"/>
          <p:cNvSpPr txBox="1"/>
          <p:nvPr/>
        </p:nvSpPr>
        <p:spPr>
          <a:xfrm>
            <a:off x="4011657" y="324551"/>
            <a:ext cx="2598275" cy="461665"/>
          </a:xfrm>
          <a:prstGeom prst="rect">
            <a:avLst/>
          </a:prstGeom>
          <a:solidFill>
            <a:srgbClr val="FFFF00"/>
          </a:solidFill>
        </p:spPr>
        <p:txBody>
          <a:bodyPr wrap="none" rtlCol="0">
            <a:spAutoFit/>
          </a:bodyPr>
          <a:lstStyle/>
          <a:p>
            <a:r>
              <a:rPr lang="en-US" sz="2400"/>
              <a:t>First, cut this photo</a:t>
            </a:r>
          </a:p>
        </p:txBody>
      </p:sp>
    </p:spTree>
    <p:extLst>
      <p:ext uri="{BB962C8B-B14F-4D97-AF65-F5344CB8AC3E}">
        <p14:creationId xmlns:p14="http://schemas.microsoft.com/office/powerpoint/2010/main" val="339359492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4060558" y="1084883"/>
            <a:ext cx="3812584" cy="5129938"/>
          </a:xfrm>
          <a:prstGeom prst="rect">
            <a:avLst/>
          </a:prstGeom>
        </p:spPr>
      </p:pic>
      <p:pic>
        <p:nvPicPr>
          <p:cNvPr id="2" name="Picture 1"/>
          <p:cNvPicPr>
            <a:picLocks noChangeAspect="1"/>
          </p:cNvPicPr>
          <p:nvPr/>
        </p:nvPicPr>
        <p:blipFill rotWithShape="1">
          <a:blip r:embed="rId3"/>
          <a:srcRect l="3153" t="25295" r="76711" b="57919"/>
          <a:stretch/>
        </p:blipFill>
        <p:spPr>
          <a:xfrm>
            <a:off x="5084191" y="2688957"/>
            <a:ext cx="1534332" cy="960895"/>
          </a:xfrm>
          <a:prstGeom prst="rect">
            <a:avLst/>
          </a:prstGeom>
          <a:ln>
            <a:solidFill>
              <a:schemeClr val="tx1"/>
            </a:solidFill>
          </a:ln>
        </p:spPr>
      </p:pic>
      <p:sp>
        <p:nvSpPr>
          <p:cNvPr id="5" name="TextBox 4"/>
          <p:cNvSpPr txBox="1"/>
          <p:nvPr/>
        </p:nvSpPr>
        <p:spPr>
          <a:xfrm>
            <a:off x="4505379" y="854050"/>
            <a:ext cx="2691955" cy="461665"/>
          </a:xfrm>
          <a:prstGeom prst="rect">
            <a:avLst/>
          </a:prstGeom>
          <a:solidFill>
            <a:srgbClr val="FFFF00"/>
          </a:solidFill>
        </p:spPr>
        <p:txBody>
          <a:bodyPr wrap="none" rtlCol="0">
            <a:spAutoFit/>
          </a:bodyPr>
          <a:lstStyle/>
          <a:p>
            <a:r>
              <a:rPr lang="en-US" sz="2400"/>
              <a:t>Here’s the clipboard</a:t>
            </a:r>
          </a:p>
        </p:txBody>
      </p:sp>
    </p:spTree>
    <p:extLst>
      <p:ext uri="{BB962C8B-B14F-4D97-AF65-F5344CB8AC3E}">
        <p14:creationId xmlns:p14="http://schemas.microsoft.com/office/powerpoint/2010/main" val="386782130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356463" y="1131378"/>
            <a:ext cx="3812584" cy="5129938"/>
          </a:xfrm>
          <a:prstGeom prst="rect">
            <a:avLst/>
          </a:prstGeom>
        </p:spPr>
      </p:pic>
      <p:pic>
        <p:nvPicPr>
          <p:cNvPr id="3" name="Picture 2"/>
          <p:cNvPicPr>
            <a:picLocks noChangeAspect="1"/>
          </p:cNvPicPr>
          <p:nvPr/>
        </p:nvPicPr>
        <p:blipFill rotWithShape="1">
          <a:blip r:embed="rId3"/>
          <a:srcRect l="3153" t="25295" r="76711" b="57919"/>
          <a:stretch/>
        </p:blipFill>
        <p:spPr>
          <a:xfrm>
            <a:off x="1380096" y="2735452"/>
            <a:ext cx="1534332" cy="960895"/>
          </a:xfrm>
          <a:prstGeom prst="rect">
            <a:avLst/>
          </a:prstGeom>
          <a:ln>
            <a:solidFill>
              <a:schemeClr val="tx1"/>
            </a:solidFill>
          </a:ln>
        </p:spPr>
      </p:pic>
      <p:sp>
        <p:nvSpPr>
          <p:cNvPr id="4" name="Arrow: Right 3"/>
          <p:cNvSpPr/>
          <p:nvPr/>
        </p:nvSpPr>
        <p:spPr>
          <a:xfrm>
            <a:off x="4449505" y="2936930"/>
            <a:ext cx="1022888" cy="960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5704124" y="1596326"/>
            <a:ext cx="6087016" cy="4200041"/>
          </a:xfrm>
          <a:prstGeom prst="rect">
            <a:avLst/>
          </a:prstGeom>
        </p:spPr>
      </p:pic>
      <p:sp>
        <p:nvSpPr>
          <p:cNvPr id="6" name="TextBox 5"/>
          <p:cNvSpPr txBox="1"/>
          <p:nvPr/>
        </p:nvSpPr>
        <p:spPr>
          <a:xfrm>
            <a:off x="2237276" y="563457"/>
            <a:ext cx="8468921" cy="461665"/>
          </a:xfrm>
          <a:prstGeom prst="rect">
            <a:avLst/>
          </a:prstGeom>
          <a:solidFill>
            <a:srgbClr val="FFFF00"/>
          </a:solidFill>
        </p:spPr>
        <p:txBody>
          <a:bodyPr wrap="none" rtlCol="0">
            <a:spAutoFit/>
          </a:bodyPr>
          <a:lstStyle/>
          <a:p>
            <a:r>
              <a:rPr lang="en-US" sz="2400"/>
              <a:t>If we desired, we could paste the stuff in the clipboard to a catalog</a:t>
            </a:r>
          </a:p>
        </p:txBody>
      </p:sp>
    </p:spTree>
    <p:extLst>
      <p:ext uri="{BB962C8B-B14F-4D97-AF65-F5344CB8AC3E}">
        <p14:creationId xmlns:p14="http://schemas.microsoft.com/office/powerpoint/2010/main" val="4772813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0156" y="739721"/>
            <a:ext cx="7620000" cy="5905500"/>
          </a:xfrm>
          <a:prstGeom prst="rect">
            <a:avLst/>
          </a:prstGeom>
        </p:spPr>
      </p:pic>
      <p:sp>
        <p:nvSpPr>
          <p:cNvPr id="3" name="TextBox 2"/>
          <p:cNvSpPr txBox="1"/>
          <p:nvPr/>
        </p:nvSpPr>
        <p:spPr>
          <a:xfrm>
            <a:off x="2407196" y="278056"/>
            <a:ext cx="4525919" cy="461665"/>
          </a:xfrm>
          <a:prstGeom prst="rect">
            <a:avLst/>
          </a:prstGeom>
          <a:solidFill>
            <a:srgbClr val="FFFF00"/>
          </a:solidFill>
        </p:spPr>
        <p:txBody>
          <a:bodyPr wrap="none" rtlCol="0">
            <a:spAutoFit/>
          </a:bodyPr>
          <a:lstStyle/>
          <a:p>
            <a:r>
              <a:rPr lang="en-US" sz="2400"/>
              <a:t>This is the state of the application.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096" t="4915" r="16192" b="5322"/>
          <a:stretch/>
        </p:blipFill>
        <p:spPr>
          <a:xfrm>
            <a:off x="8648053" y="1570746"/>
            <a:ext cx="2944681" cy="3962150"/>
          </a:xfrm>
          <a:prstGeom prst="rect">
            <a:avLst/>
          </a:prstGeom>
        </p:spPr>
      </p:pic>
      <p:pic>
        <p:nvPicPr>
          <p:cNvPr id="5" name="Picture 4"/>
          <p:cNvPicPr>
            <a:picLocks noChangeAspect="1"/>
          </p:cNvPicPr>
          <p:nvPr/>
        </p:nvPicPr>
        <p:blipFill rotWithShape="1">
          <a:blip r:embed="rId4"/>
          <a:srcRect l="3153" t="25295" r="76711" b="57919"/>
          <a:stretch/>
        </p:blipFill>
        <p:spPr>
          <a:xfrm>
            <a:off x="9269564" y="2657960"/>
            <a:ext cx="1534332" cy="960895"/>
          </a:xfrm>
          <a:prstGeom prst="rect">
            <a:avLst/>
          </a:prstGeom>
          <a:ln>
            <a:solidFill>
              <a:schemeClr val="tx1"/>
            </a:solidFill>
          </a:ln>
        </p:spPr>
      </p:pic>
    </p:spTree>
    <p:extLst>
      <p:ext uri="{BB962C8B-B14F-4D97-AF65-F5344CB8AC3E}">
        <p14:creationId xmlns:p14="http://schemas.microsoft.com/office/powerpoint/2010/main" val="250604395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4488" y="693226"/>
            <a:ext cx="7620000" cy="5905500"/>
          </a:xfrm>
          <a:prstGeom prst="rect">
            <a:avLst/>
          </a:prstGeom>
        </p:spPr>
      </p:pic>
      <p:sp>
        <p:nvSpPr>
          <p:cNvPr id="3" name="TextBox 2"/>
          <p:cNvSpPr txBox="1"/>
          <p:nvPr/>
        </p:nvSpPr>
        <p:spPr>
          <a:xfrm>
            <a:off x="3148811" y="231561"/>
            <a:ext cx="5858527" cy="461665"/>
          </a:xfrm>
          <a:prstGeom prst="rect">
            <a:avLst/>
          </a:prstGeom>
          <a:solidFill>
            <a:srgbClr val="FFFF00"/>
          </a:solidFill>
        </p:spPr>
        <p:txBody>
          <a:bodyPr wrap="none" rtlCol="0">
            <a:spAutoFit/>
          </a:bodyPr>
          <a:lstStyle/>
          <a:p>
            <a:r>
              <a:rPr lang="en-US" sz="2400"/>
              <a:t>Select this photo and then do a cut command</a:t>
            </a:r>
          </a:p>
        </p:txBody>
      </p:sp>
    </p:spTree>
    <p:extLst>
      <p:ext uri="{BB962C8B-B14F-4D97-AF65-F5344CB8AC3E}">
        <p14:creationId xmlns:p14="http://schemas.microsoft.com/office/powerpoint/2010/main" val="55200284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7993" y="786216"/>
            <a:ext cx="7620000" cy="5905500"/>
          </a:xfrm>
          <a:prstGeom prst="rect">
            <a:avLst/>
          </a:prstGeom>
        </p:spPr>
      </p:pic>
      <p:sp>
        <p:nvSpPr>
          <p:cNvPr id="3" name="TextBox 2"/>
          <p:cNvSpPr txBox="1"/>
          <p:nvPr/>
        </p:nvSpPr>
        <p:spPr>
          <a:xfrm>
            <a:off x="3534816" y="324551"/>
            <a:ext cx="4825424" cy="461665"/>
          </a:xfrm>
          <a:prstGeom prst="rect">
            <a:avLst/>
          </a:prstGeom>
          <a:solidFill>
            <a:srgbClr val="FFFF00"/>
          </a:solidFill>
        </p:spPr>
        <p:txBody>
          <a:bodyPr wrap="none" rtlCol="0">
            <a:spAutoFit/>
          </a:bodyPr>
          <a:lstStyle/>
          <a:p>
            <a:r>
              <a:rPr lang="en-US" sz="2400"/>
              <a:t>Catalog after doing the cut command</a:t>
            </a:r>
          </a:p>
        </p:txBody>
      </p:sp>
    </p:spTree>
    <p:extLst>
      <p:ext uri="{BB962C8B-B14F-4D97-AF65-F5344CB8AC3E}">
        <p14:creationId xmlns:p14="http://schemas.microsoft.com/office/powerpoint/2010/main" val="264642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idx="1"/>
          </p:nvPr>
        </p:nvSpPr>
        <p:spPr/>
        <p:txBody>
          <a:bodyPr/>
          <a:lstStyle/>
          <a:p>
            <a:pPr marL="514350" indent="-514350">
              <a:buFont typeface="+mj-lt"/>
              <a:buAutoNum type="arabicPeriod"/>
            </a:pPr>
            <a:r>
              <a:rPr lang="en-US"/>
              <a:t>Introduction to modeling, analysis, and Alloy</a:t>
            </a:r>
          </a:p>
          <a:p>
            <a:pPr marL="514350" indent="-514350">
              <a:buFont typeface="+mj-lt"/>
              <a:buAutoNum type="arabicPeriod"/>
            </a:pPr>
            <a:r>
              <a:rPr lang="en-US"/>
              <a:t>Learn a bit about the tool we will model/analyze – lots of screenshots</a:t>
            </a:r>
          </a:p>
          <a:p>
            <a:pPr marL="514350" indent="-514350">
              <a:buFont typeface="+mj-lt"/>
              <a:buAutoNum type="arabicPeriod"/>
            </a:pPr>
            <a:r>
              <a:rPr lang="en-US"/>
              <a:t>A model of the tool</a:t>
            </a:r>
          </a:p>
          <a:p>
            <a:pPr marL="514350" indent="-514350">
              <a:buFont typeface="+mj-lt"/>
              <a:buAutoNum type="arabicPeriod"/>
            </a:pPr>
            <a:r>
              <a:rPr lang="en-US"/>
              <a:t>Analysis of the model</a:t>
            </a:r>
          </a:p>
          <a:p>
            <a:pPr marL="514350" indent="-514350">
              <a:buFont typeface="+mj-lt"/>
              <a:buAutoNum type="arabicPeriod"/>
            </a:pPr>
            <a:r>
              <a:rPr lang="en-US"/>
              <a:t>The model, expressed in the Alloy modeling language</a:t>
            </a:r>
          </a:p>
          <a:p>
            <a:pPr marL="514350" indent="-514350">
              <a:buFont typeface="+mj-lt"/>
              <a:buAutoNum type="arabicPeriod"/>
            </a:pPr>
            <a:r>
              <a:rPr lang="en-US"/>
              <a:t>Analysis, expressed in the Alloy modeling language</a:t>
            </a:r>
          </a:p>
        </p:txBody>
      </p:sp>
      <p:sp>
        <p:nvSpPr>
          <p:cNvPr id="4" name="Arrow: Right 3"/>
          <p:cNvSpPr/>
          <p:nvPr/>
        </p:nvSpPr>
        <p:spPr>
          <a:xfrm>
            <a:off x="295760" y="1844301"/>
            <a:ext cx="542440" cy="464949"/>
          </a:xfrm>
          <a:prstGeom prst="rightArrow">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67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3437" y="1195387"/>
            <a:ext cx="2905125" cy="4467225"/>
          </a:xfrm>
          <a:prstGeom prst="rect">
            <a:avLst/>
          </a:prstGeom>
        </p:spPr>
      </p:pic>
      <p:sp>
        <p:nvSpPr>
          <p:cNvPr id="3" name="TextBox 2"/>
          <p:cNvSpPr txBox="1"/>
          <p:nvPr/>
        </p:nvSpPr>
        <p:spPr>
          <a:xfrm>
            <a:off x="3022170" y="3580107"/>
            <a:ext cx="1379349" cy="1938992"/>
          </a:xfrm>
          <a:prstGeom prst="rect">
            <a:avLst/>
          </a:prstGeom>
          <a:noFill/>
        </p:spPr>
        <p:txBody>
          <a:bodyPr wrap="square" rtlCol="0">
            <a:spAutoFit/>
          </a:bodyPr>
          <a:lstStyle/>
          <a:p>
            <a:r>
              <a:rPr lang="en-US" sz="2400"/>
              <a:t>Import your photos into the tool</a:t>
            </a:r>
          </a:p>
        </p:txBody>
      </p:sp>
    </p:spTree>
    <p:extLst>
      <p:ext uri="{BB962C8B-B14F-4D97-AF65-F5344CB8AC3E}">
        <p14:creationId xmlns:p14="http://schemas.microsoft.com/office/powerpoint/2010/main" val="232823406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5058" y="2991173"/>
            <a:ext cx="3794308" cy="461665"/>
          </a:xfrm>
          <a:prstGeom prst="rect">
            <a:avLst/>
          </a:prstGeom>
          <a:noFill/>
        </p:spPr>
        <p:txBody>
          <a:bodyPr wrap="none" rtlCol="0">
            <a:spAutoFit/>
          </a:bodyPr>
          <a:lstStyle/>
          <a:p>
            <a:r>
              <a:rPr lang="en-US" sz="2400"/>
              <a:t>Next, do the paste command</a:t>
            </a:r>
          </a:p>
        </p:txBody>
      </p:sp>
    </p:spTree>
    <p:extLst>
      <p:ext uri="{BB962C8B-B14F-4D97-AF65-F5344CB8AC3E}">
        <p14:creationId xmlns:p14="http://schemas.microsoft.com/office/powerpoint/2010/main" val="21847297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9505" y="708724"/>
            <a:ext cx="7620000" cy="5905500"/>
          </a:xfrm>
          <a:prstGeom prst="rect">
            <a:avLst/>
          </a:prstGeom>
        </p:spPr>
      </p:pic>
      <p:sp>
        <p:nvSpPr>
          <p:cNvPr id="3" name="TextBox 2"/>
          <p:cNvSpPr txBox="1"/>
          <p:nvPr/>
        </p:nvSpPr>
        <p:spPr>
          <a:xfrm>
            <a:off x="3303735" y="247059"/>
            <a:ext cx="5110373" cy="461665"/>
          </a:xfrm>
          <a:prstGeom prst="rect">
            <a:avLst/>
          </a:prstGeom>
          <a:solidFill>
            <a:srgbClr val="FFFF00"/>
          </a:solidFill>
        </p:spPr>
        <p:txBody>
          <a:bodyPr wrap="none" rtlCol="0">
            <a:spAutoFit/>
          </a:bodyPr>
          <a:lstStyle/>
          <a:p>
            <a:r>
              <a:rPr lang="en-US" sz="2400"/>
              <a:t>Catalog after doing the paste command</a:t>
            </a:r>
          </a:p>
        </p:txBody>
      </p:sp>
    </p:spTree>
    <p:extLst>
      <p:ext uri="{BB962C8B-B14F-4D97-AF65-F5344CB8AC3E}">
        <p14:creationId xmlns:p14="http://schemas.microsoft.com/office/powerpoint/2010/main" val="330295426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805" y="197934"/>
            <a:ext cx="4714901" cy="3654048"/>
          </a:xfrm>
          <a:prstGeom prst="rect">
            <a:avLst/>
          </a:prstGeom>
        </p:spPr>
      </p:pic>
      <p:pic>
        <p:nvPicPr>
          <p:cNvPr id="3" name="Picture 2"/>
          <p:cNvPicPr>
            <a:picLocks noChangeAspect="1"/>
          </p:cNvPicPr>
          <p:nvPr/>
        </p:nvPicPr>
        <p:blipFill>
          <a:blip r:embed="rId2"/>
          <a:stretch>
            <a:fillRect/>
          </a:stretch>
        </p:blipFill>
        <p:spPr>
          <a:xfrm>
            <a:off x="6567864" y="197934"/>
            <a:ext cx="4714901" cy="3654048"/>
          </a:xfrm>
          <a:prstGeom prst="rect">
            <a:avLst/>
          </a:prstGeom>
        </p:spPr>
      </p:pic>
      <p:sp>
        <p:nvSpPr>
          <p:cNvPr id="9" name="TextBox 8"/>
          <p:cNvSpPr txBox="1"/>
          <p:nvPr/>
        </p:nvSpPr>
        <p:spPr>
          <a:xfrm rot="20697567">
            <a:off x="1466808" y="3293550"/>
            <a:ext cx="2243563" cy="1015663"/>
          </a:xfrm>
          <a:prstGeom prst="rect">
            <a:avLst/>
          </a:prstGeom>
          <a:noFill/>
        </p:spPr>
        <p:txBody>
          <a:bodyPr wrap="none" rtlCol="0">
            <a:spAutoFit/>
          </a:bodyPr>
          <a:lstStyle/>
          <a:p>
            <a:r>
              <a:rPr lang="en-US" sz="6000">
                <a:solidFill>
                  <a:schemeClr val="accent2">
                    <a:lumMod val="75000"/>
                  </a:schemeClr>
                </a:solidFill>
              </a:rPr>
              <a:t>Before</a:t>
            </a:r>
          </a:p>
        </p:txBody>
      </p:sp>
      <p:sp>
        <p:nvSpPr>
          <p:cNvPr id="10" name="TextBox 9"/>
          <p:cNvSpPr txBox="1"/>
          <p:nvPr/>
        </p:nvSpPr>
        <p:spPr>
          <a:xfrm rot="20697567">
            <a:off x="7758442" y="3344150"/>
            <a:ext cx="1764970" cy="1015663"/>
          </a:xfrm>
          <a:prstGeom prst="rect">
            <a:avLst/>
          </a:prstGeom>
          <a:noFill/>
        </p:spPr>
        <p:txBody>
          <a:bodyPr wrap="none" rtlCol="0">
            <a:spAutoFit/>
          </a:bodyPr>
          <a:lstStyle/>
          <a:p>
            <a:r>
              <a:rPr lang="en-US" sz="6000">
                <a:solidFill>
                  <a:schemeClr val="accent2">
                    <a:lumMod val="75000"/>
                  </a:schemeClr>
                </a:solidFill>
              </a:rPr>
              <a:t>After</a:t>
            </a:r>
          </a:p>
        </p:txBody>
      </p:sp>
    </p:spTree>
    <p:extLst>
      <p:ext uri="{BB962C8B-B14F-4D97-AF65-F5344CB8AC3E}">
        <p14:creationId xmlns:p14="http://schemas.microsoft.com/office/powerpoint/2010/main" val="26247247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2204" y="3037668"/>
            <a:ext cx="6146939" cy="461665"/>
          </a:xfrm>
          <a:prstGeom prst="rect">
            <a:avLst/>
          </a:prstGeom>
          <a:noFill/>
        </p:spPr>
        <p:txBody>
          <a:bodyPr wrap="none" rtlCol="0">
            <a:spAutoFit/>
          </a:bodyPr>
          <a:lstStyle/>
          <a:p>
            <a:r>
              <a:rPr lang="en-US" sz="2400"/>
              <a:t>More precisely, this is the before and after state</a:t>
            </a:r>
          </a:p>
        </p:txBody>
      </p:sp>
      <p:sp>
        <p:nvSpPr>
          <p:cNvPr id="3" name="Arrow: Right 2"/>
          <p:cNvSpPr/>
          <p:nvPr/>
        </p:nvSpPr>
        <p:spPr>
          <a:xfrm>
            <a:off x="8880531" y="3037669"/>
            <a:ext cx="650929" cy="46494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7438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805" y="197934"/>
            <a:ext cx="4714901" cy="3654048"/>
          </a:xfrm>
          <a:prstGeom prst="rect">
            <a:avLst/>
          </a:prstGeom>
        </p:spPr>
      </p:pic>
      <p:pic>
        <p:nvPicPr>
          <p:cNvPr id="3" name="Picture 2"/>
          <p:cNvPicPr>
            <a:picLocks noChangeAspect="1"/>
          </p:cNvPicPr>
          <p:nvPr/>
        </p:nvPicPr>
        <p:blipFill>
          <a:blip r:embed="rId2"/>
          <a:stretch>
            <a:fillRect/>
          </a:stretch>
        </p:blipFill>
        <p:spPr>
          <a:xfrm>
            <a:off x="6567864" y="197934"/>
            <a:ext cx="4714901" cy="365404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096" t="4915" r="16192" b="5322"/>
          <a:stretch/>
        </p:blipFill>
        <p:spPr>
          <a:xfrm>
            <a:off x="1612195" y="4094762"/>
            <a:ext cx="1952790" cy="2627533"/>
          </a:xfrm>
          <a:prstGeom prst="rect">
            <a:avLst/>
          </a:prstGeom>
        </p:spPr>
      </p:pic>
      <p:pic>
        <p:nvPicPr>
          <p:cNvPr id="5" name="Picture 4"/>
          <p:cNvPicPr>
            <a:picLocks noChangeAspect="1"/>
          </p:cNvPicPr>
          <p:nvPr/>
        </p:nvPicPr>
        <p:blipFill rotWithShape="1">
          <a:blip r:embed="rId4"/>
          <a:srcRect l="3153" t="25295" r="76711" b="57919"/>
          <a:stretch/>
        </p:blipFill>
        <p:spPr>
          <a:xfrm>
            <a:off x="2123268" y="4825701"/>
            <a:ext cx="930645" cy="582828"/>
          </a:xfrm>
          <a:prstGeom prst="rect">
            <a:avLst/>
          </a:prstGeom>
          <a:ln>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096" t="4915" r="16192" b="5322"/>
          <a:stretch/>
        </p:blipFill>
        <p:spPr>
          <a:xfrm>
            <a:off x="7669449" y="4094762"/>
            <a:ext cx="1952790" cy="2627533"/>
          </a:xfrm>
          <a:prstGeom prst="rect">
            <a:avLst/>
          </a:prstGeom>
        </p:spPr>
      </p:pic>
      <p:pic>
        <p:nvPicPr>
          <p:cNvPr id="8" name="Picture 7"/>
          <p:cNvPicPr>
            <a:picLocks noChangeAspect="1"/>
          </p:cNvPicPr>
          <p:nvPr/>
        </p:nvPicPr>
        <p:blipFill rotWithShape="1">
          <a:blip r:embed="rId2"/>
          <a:srcRect l="53435" t="23096" r="36395" b="57537"/>
          <a:stretch/>
        </p:blipFill>
        <p:spPr>
          <a:xfrm>
            <a:off x="8356542" y="4825701"/>
            <a:ext cx="568772" cy="839427"/>
          </a:xfrm>
          <a:prstGeom prst="rect">
            <a:avLst/>
          </a:prstGeom>
          <a:ln>
            <a:solidFill>
              <a:schemeClr val="tx1"/>
            </a:solidFill>
          </a:ln>
        </p:spPr>
      </p:pic>
      <p:sp>
        <p:nvSpPr>
          <p:cNvPr id="9" name="TextBox 8"/>
          <p:cNvSpPr txBox="1"/>
          <p:nvPr/>
        </p:nvSpPr>
        <p:spPr>
          <a:xfrm rot="20697567">
            <a:off x="1466808" y="3293550"/>
            <a:ext cx="2243563" cy="1015663"/>
          </a:xfrm>
          <a:prstGeom prst="rect">
            <a:avLst/>
          </a:prstGeom>
          <a:noFill/>
        </p:spPr>
        <p:txBody>
          <a:bodyPr wrap="none" rtlCol="0">
            <a:spAutoFit/>
          </a:bodyPr>
          <a:lstStyle/>
          <a:p>
            <a:r>
              <a:rPr lang="en-US" sz="6000">
                <a:solidFill>
                  <a:schemeClr val="accent2">
                    <a:lumMod val="75000"/>
                  </a:schemeClr>
                </a:solidFill>
              </a:rPr>
              <a:t>Before</a:t>
            </a:r>
          </a:p>
        </p:txBody>
      </p:sp>
      <p:sp>
        <p:nvSpPr>
          <p:cNvPr id="10" name="TextBox 9"/>
          <p:cNvSpPr txBox="1"/>
          <p:nvPr/>
        </p:nvSpPr>
        <p:spPr>
          <a:xfrm rot="20697567">
            <a:off x="7758442" y="3344150"/>
            <a:ext cx="1764970" cy="1015663"/>
          </a:xfrm>
          <a:prstGeom prst="rect">
            <a:avLst/>
          </a:prstGeom>
          <a:noFill/>
        </p:spPr>
        <p:txBody>
          <a:bodyPr wrap="none" rtlCol="0">
            <a:spAutoFit/>
          </a:bodyPr>
          <a:lstStyle/>
          <a:p>
            <a:r>
              <a:rPr lang="en-US" sz="6000">
                <a:solidFill>
                  <a:schemeClr val="accent2">
                    <a:lumMod val="75000"/>
                  </a:schemeClr>
                </a:solidFill>
              </a:rPr>
              <a:t>After</a:t>
            </a:r>
          </a:p>
        </p:txBody>
      </p:sp>
    </p:spTree>
    <p:extLst>
      <p:ext uri="{BB962C8B-B14F-4D97-AF65-F5344CB8AC3E}">
        <p14:creationId xmlns:p14="http://schemas.microsoft.com/office/powerpoint/2010/main" val="38321393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805" y="197934"/>
            <a:ext cx="4714901" cy="3654048"/>
          </a:xfrm>
          <a:prstGeom prst="rect">
            <a:avLst/>
          </a:prstGeom>
        </p:spPr>
      </p:pic>
      <p:pic>
        <p:nvPicPr>
          <p:cNvPr id="3" name="Picture 2"/>
          <p:cNvPicPr>
            <a:picLocks noChangeAspect="1"/>
          </p:cNvPicPr>
          <p:nvPr/>
        </p:nvPicPr>
        <p:blipFill>
          <a:blip r:embed="rId2"/>
          <a:stretch>
            <a:fillRect/>
          </a:stretch>
        </p:blipFill>
        <p:spPr>
          <a:xfrm>
            <a:off x="6567864" y="197934"/>
            <a:ext cx="4714901" cy="365404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096" t="4915" r="16192" b="5322"/>
          <a:stretch/>
        </p:blipFill>
        <p:spPr>
          <a:xfrm>
            <a:off x="1612195" y="4094762"/>
            <a:ext cx="1952790" cy="2627533"/>
          </a:xfrm>
          <a:prstGeom prst="rect">
            <a:avLst/>
          </a:prstGeom>
        </p:spPr>
      </p:pic>
      <p:pic>
        <p:nvPicPr>
          <p:cNvPr id="5" name="Picture 4"/>
          <p:cNvPicPr>
            <a:picLocks noChangeAspect="1"/>
          </p:cNvPicPr>
          <p:nvPr/>
        </p:nvPicPr>
        <p:blipFill rotWithShape="1">
          <a:blip r:embed="rId4"/>
          <a:srcRect l="3153" t="25295" r="76711" b="57919"/>
          <a:stretch/>
        </p:blipFill>
        <p:spPr>
          <a:xfrm>
            <a:off x="2123268" y="4825701"/>
            <a:ext cx="930645" cy="582828"/>
          </a:xfrm>
          <a:prstGeom prst="rect">
            <a:avLst/>
          </a:prstGeom>
          <a:ln>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096" t="4915" r="16192" b="5322"/>
          <a:stretch/>
        </p:blipFill>
        <p:spPr>
          <a:xfrm>
            <a:off x="7669449" y="4094762"/>
            <a:ext cx="1952790" cy="2627533"/>
          </a:xfrm>
          <a:prstGeom prst="rect">
            <a:avLst/>
          </a:prstGeom>
        </p:spPr>
      </p:pic>
      <p:pic>
        <p:nvPicPr>
          <p:cNvPr id="8" name="Picture 7"/>
          <p:cNvPicPr>
            <a:picLocks noChangeAspect="1"/>
          </p:cNvPicPr>
          <p:nvPr/>
        </p:nvPicPr>
        <p:blipFill rotWithShape="1">
          <a:blip r:embed="rId2"/>
          <a:srcRect l="53435" t="23096" r="36395" b="57537"/>
          <a:stretch/>
        </p:blipFill>
        <p:spPr>
          <a:xfrm>
            <a:off x="8356542" y="4825701"/>
            <a:ext cx="568772" cy="839427"/>
          </a:xfrm>
          <a:prstGeom prst="rect">
            <a:avLst/>
          </a:prstGeom>
          <a:ln>
            <a:solidFill>
              <a:schemeClr val="tx1"/>
            </a:solidFill>
          </a:ln>
        </p:spPr>
      </p:pic>
      <p:sp>
        <p:nvSpPr>
          <p:cNvPr id="9" name="TextBox 8"/>
          <p:cNvSpPr txBox="1"/>
          <p:nvPr/>
        </p:nvSpPr>
        <p:spPr>
          <a:xfrm rot="20697567">
            <a:off x="1466808" y="3293550"/>
            <a:ext cx="2243563" cy="1015663"/>
          </a:xfrm>
          <a:prstGeom prst="rect">
            <a:avLst/>
          </a:prstGeom>
          <a:noFill/>
        </p:spPr>
        <p:txBody>
          <a:bodyPr wrap="none" rtlCol="0">
            <a:spAutoFit/>
          </a:bodyPr>
          <a:lstStyle/>
          <a:p>
            <a:r>
              <a:rPr lang="en-US" sz="6000">
                <a:solidFill>
                  <a:schemeClr val="accent2">
                    <a:lumMod val="75000"/>
                  </a:schemeClr>
                </a:solidFill>
              </a:rPr>
              <a:t>Before</a:t>
            </a:r>
          </a:p>
        </p:txBody>
      </p:sp>
      <p:sp>
        <p:nvSpPr>
          <p:cNvPr id="10" name="TextBox 9"/>
          <p:cNvSpPr txBox="1"/>
          <p:nvPr/>
        </p:nvSpPr>
        <p:spPr>
          <a:xfrm rot="20697567">
            <a:off x="7758442" y="3344150"/>
            <a:ext cx="1764970" cy="1015663"/>
          </a:xfrm>
          <a:prstGeom prst="rect">
            <a:avLst/>
          </a:prstGeom>
          <a:noFill/>
        </p:spPr>
        <p:txBody>
          <a:bodyPr wrap="none" rtlCol="0">
            <a:spAutoFit/>
          </a:bodyPr>
          <a:lstStyle/>
          <a:p>
            <a:r>
              <a:rPr lang="en-US" sz="6000">
                <a:solidFill>
                  <a:schemeClr val="accent2">
                    <a:lumMod val="75000"/>
                  </a:schemeClr>
                </a:solidFill>
              </a:rPr>
              <a:t>After</a:t>
            </a:r>
          </a:p>
        </p:txBody>
      </p:sp>
      <p:cxnSp>
        <p:nvCxnSpPr>
          <p:cNvPr id="11" name="Straight Arrow Connector 10"/>
          <p:cNvCxnSpPr/>
          <p:nvPr/>
        </p:nvCxnSpPr>
        <p:spPr>
          <a:xfrm>
            <a:off x="3726236" y="5083444"/>
            <a:ext cx="3853164"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656467" y="5231361"/>
            <a:ext cx="3922933" cy="830997"/>
          </a:xfrm>
          <a:prstGeom prst="rect">
            <a:avLst/>
          </a:prstGeom>
          <a:solidFill>
            <a:srgbClr val="FFFF00"/>
          </a:solidFill>
        </p:spPr>
        <p:txBody>
          <a:bodyPr wrap="none" rtlCol="0">
            <a:spAutoFit/>
          </a:bodyPr>
          <a:lstStyle/>
          <a:p>
            <a:r>
              <a:rPr lang="en-US" sz="2400"/>
              <a:t>Before and after are different.</a:t>
            </a:r>
          </a:p>
          <a:p>
            <a:r>
              <a:rPr lang="en-US" sz="2400"/>
              <a:t>The clipboards differ.</a:t>
            </a:r>
          </a:p>
        </p:txBody>
      </p:sp>
    </p:spTree>
    <p:extLst>
      <p:ext uri="{BB962C8B-B14F-4D97-AF65-F5344CB8AC3E}">
        <p14:creationId xmlns:p14="http://schemas.microsoft.com/office/powerpoint/2010/main" val="54812476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502" y="2293749"/>
            <a:ext cx="9144000" cy="1758654"/>
          </a:xfrm>
        </p:spPr>
        <p:txBody>
          <a:bodyPr>
            <a:normAutofit/>
          </a:bodyPr>
          <a:lstStyle/>
          <a:p>
            <a:r>
              <a:rPr lang="en-US"/>
              <a:t>The application does </a:t>
            </a:r>
            <a:r>
              <a:rPr lang="en-US" u="sng"/>
              <a:t>not</a:t>
            </a:r>
            <a:r>
              <a:rPr lang="en-US"/>
              <a:t> have the algebraic property</a:t>
            </a:r>
          </a:p>
        </p:txBody>
      </p:sp>
    </p:spTree>
    <p:extLst>
      <p:ext uri="{BB962C8B-B14F-4D97-AF65-F5344CB8AC3E}">
        <p14:creationId xmlns:p14="http://schemas.microsoft.com/office/powerpoint/2010/main" val="38942593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2758697"/>
            <a:ext cx="9144000" cy="1154221"/>
          </a:xfrm>
        </p:spPr>
        <p:txBody>
          <a:bodyPr>
            <a:normAutofit/>
          </a:bodyPr>
          <a:lstStyle/>
          <a:p>
            <a:r>
              <a:rPr lang="en-US"/>
              <a:t>Paste does not undo cut</a:t>
            </a:r>
          </a:p>
        </p:txBody>
      </p:sp>
    </p:spTree>
    <p:extLst>
      <p:ext uri="{BB962C8B-B14F-4D97-AF65-F5344CB8AC3E}">
        <p14:creationId xmlns:p14="http://schemas.microsoft.com/office/powerpoint/2010/main" val="29321565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2758697"/>
            <a:ext cx="9144000" cy="1154221"/>
          </a:xfrm>
        </p:spPr>
        <p:txBody>
          <a:bodyPr>
            <a:normAutofit/>
          </a:bodyPr>
          <a:lstStyle/>
          <a:p>
            <a:r>
              <a:rPr lang="en-US"/>
              <a:t>Paste does not undo cut</a:t>
            </a:r>
          </a:p>
        </p:txBody>
      </p:sp>
      <p:sp>
        <p:nvSpPr>
          <p:cNvPr id="2" name="TextBox 1"/>
          <p:cNvSpPr txBox="1"/>
          <p:nvPr/>
        </p:nvSpPr>
        <p:spPr>
          <a:xfrm>
            <a:off x="2856853" y="4293030"/>
            <a:ext cx="6478292" cy="1569660"/>
          </a:xfrm>
          <a:prstGeom prst="rect">
            <a:avLst/>
          </a:prstGeom>
          <a:solidFill>
            <a:srgbClr val="FFFF00"/>
          </a:solidFill>
          <a:ln>
            <a:noFill/>
          </a:ln>
        </p:spPr>
        <p:txBody>
          <a:bodyPr wrap="square" rtlCol="0">
            <a:spAutoFit/>
          </a:bodyPr>
          <a:lstStyle/>
          <a:p>
            <a:r>
              <a:rPr lang="en-US" sz="2400"/>
              <a:t>The reason that paste does not undo cut is because cut </a:t>
            </a:r>
            <a:r>
              <a:rPr lang="en-US" sz="2400" u="sng"/>
              <a:t>replaces</a:t>
            </a:r>
            <a:r>
              <a:rPr lang="en-US" sz="2400"/>
              <a:t> (overwrites) the contents of the clipboard and the paste doesn't retrieve the previous content.</a:t>
            </a:r>
          </a:p>
        </p:txBody>
      </p:sp>
    </p:spTree>
    <p:extLst>
      <p:ext uri="{BB962C8B-B14F-4D97-AF65-F5344CB8AC3E}">
        <p14:creationId xmlns:p14="http://schemas.microsoft.com/office/powerpoint/2010/main" val="20421242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Let's do a second analysis</a:t>
            </a:r>
          </a:p>
        </p:txBody>
      </p:sp>
    </p:spTree>
    <p:extLst>
      <p:ext uri="{BB962C8B-B14F-4D97-AF65-F5344CB8AC3E}">
        <p14:creationId xmlns:p14="http://schemas.microsoft.com/office/powerpoint/2010/main" val="91762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3287" y="923925"/>
            <a:ext cx="5305425" cy="5010150"/>
          </a:xfrm>
          <a:prstGeom prst="rect">
            <a:avLst/>
          </a:prstGeom>
        </p:spPr>
      </p:pic>
      <p:sp>
        <p:nvSpPr>
          <p:cNvPr id="3" name="TextBox 2"/>
          <p:cNvSpPr txBox="1"/>
          <p:nvPr/>
        </p:nvSpPr>
        <p:spPr>
          <a:xfrm>
            <a:off x="1673819" y="2340243"/>
            <a:ext cx="1487836" cy="1569660"/>
          </a:xfrm>
          <a:prstGeom prst="rect">
            <a:avLst/>
          </a:prstGeom>
          <a:noFill/>
        </p:spPr>
        <p:txBody>
          <a:bodyPr wrap="square" rtlCol="0">
            <a:spAutoFit/>
          </a:bodyPr>
          <a:lstStyle/>
          <a:p>
            <a:r>
              <a:rPr lang="en-US" sz="2400"/>
              <a:t>Open a folder and select a photo</a:t>
            </a:r>
          </a:p>
        </p:txBody>
      </p:sp>
    </p:spTree>
    <p:extLst>
      <p:ext uri="{BB962C8B-B14F-4D97-AF65-F5344CB8AC3E}">
        <p14:creationId xmlns:p14="http://schemas.microsoft.com/office/powerpoint/2010/main" val="142605888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317" y="3435135"/>
            <a:ext cx="2056383" cy="1787794"/>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4"/>
          <p:cNvSpPr/>
          <p:nvPr/>
        </p:nvSpPr>
        <p:spPr>
          <a:xfrm>
            <a:off x="5114441" y="185980"/>
            <a:ext cx="5858359" cy="2619214"/>
          </a:xfrm>
          <a:prstGeom prst="wedgeRectCallout">
            <a:avLst>
              <a:gd name="adj1" fmla="val -54116"/>
              <a:gd name="adj2" fmla="val 121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Hey computer, suppose I changed the model so that  the “hide selected” command retains the selection, i.e.</a:t>
            </a:r>
            <a:br>
              <a:rPr lang="en-US" sz="2400"/>
            </a:br>
            <a:r>
              <a:rPr lang="en-US" sz="2400"/>
              <a:t>cs'.selection = cs.selection</a:t>
            </a:r>
          </a:p>
          <a:p>
            <a:pPr algn="ctr"/>
            <a:r>
              <a:rPr lang="en-US" sz="2400"/>
              <a:t>Would that violate anything?</a:t>
            </a:r>
          </a:p>
        </p:txBody>
      </p:sp>
    </p:spTree>
    <p:extLst>
      <p:ext uri="{BB962C8B-B14F-4D97-AF65-F5344CB8AC3E}">
        <p14:creationId xmlns:p14="http://schemas.microsoft.com/office/powerpoint/2010/main" val="22120598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Recall the invariant:</a:t>
            </a:r>
          </a:p>
        </p:txBody>
      </p:sp>
      <p:pic>
        <p:nvPicPr>
          <p:cNvPr id="4" name="Picture 3">
            <a:extLst>
              <a:ext uri="{FF2B5EF4-FFF2-40B4-BE49-F238E27FC236}">
                <a16:creationId xmlns:a16="http://schemas.microsoft.com/office/drawing/2014/main" id="{34779C1B-38D1-4C8D-AE12-158502F56B4D}"/>
              </a:ext>
            </a:extLst>
          </p:cNvPr>
          <p:cNvPicPr>
            <a:picLocks noChangeAspect="1"/>
          </p:cNvPicPr>
          <p:nvPr/>
        </p:nvPicPr>
        <p:blipFill rotWithShape="1">
          <a:blip r:embed="rId2"/>
          <a:srcRect l="39153" t="36224" r="15085" b="31139"/>
          <a:stretch/>
        </p:blipFill>
        <p:spPr>
          <a:xfrm>
            <a:off x="1983783" y="2092271"/>
            <a:ext cx="5579390" cy="2138766"/>
          </a:xfrm>
          <a:prstGeom prst="rect">
            <a:avLst/>
          </a:prstGeom>
          <a:ln>
            <a:solidFill>
              <a:schemeClr val="tx1"/>
            </a:solidFill>
          </a:ln>
        </p:spPr>
      </p:pic>
    </p:spTree>
    <p:extLst>
      <p:ext uri="{BB962C8B-B14F-4D97-AF65-F5344CB8AC3E}">
        <p14:creationId xmlns:p14="http://schemas.microsoft.com/office/powerpoint/2010/main" val="292772180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021265"/>
            <a:ext cx="9144000" cy="2387600"/>
          </a:xfrm>
        </p:spPr>
        <p:txBody>
          <a:bodyPr>
            <a:normAutofit fontScale="90000"/>
          </a:bodyPr>
          <a:lstStyle/>
          <a:p>
            <a:r>
              <a:rPr lang="en-US"/>
              <a:t>Results: the computer found examples of where the application violates the invariant</a:t>
            </a:r>
          </a:p>
        </p:txBody>
      </p:sp>
      <p:sp>
        <p:nvSpPr>
          <p:cNvPr id="6" name="TextBox 5"/>
          <p:cNvSpPr txBox="1"/>
          <p:nvPr/>
        </p:nvSpPr>
        <p:spPr>
          <a:xfrm>
            <a:off x="7052068" y="5176761"/>
            <a:ext cx="2647007" cy="461665"/>
          </a:xfrm>
          <a:prstGeom prst="rect">
            <a:avLst/>
          </a:prstGeom>
          <a:noFill/>
        </p:spPr>
        <p:txBody>
          <a:bodyPr wrap="none" rtlCol="0">
            <a:spAutoFit/>
          </a:bodyPr>
          <a:lstStyle/>
          <a:p>
            <a:r>
              <a:rPr lang="en-US" sz="2400"/>
              <a:t>Here's one example</a:t>
            </a:r>
          </a:p>
        </p:txBody>
      </p:sp>
      <p:sp>
        <p:nvSpPr>
          <p:cNvPr id="7" name="Arrow: Right 6"/>
          <p:cNvSpPr/>
          <p:nvPr/>
        </p:nvSpPr>
        <p:spPr>
          <a:xfrm>
            <a:off x="9699075" y="5167371"/>
            <a:ext cx="646188" cy="4804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7739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84528" y="3619644"/>
            <a:ext cx="6305599" cy="1200329"/>
          </a:xfrm>
          <a:prstGeom prst="rect">
            <a:avLst/>
          </a:prstGeom>
          <a:noFill/>
        </p:spPr>
        <p:txBody>
          <a:bodyPr wrap="square" rtlCol="0">
            <a:spAutoFit/>
          </a:bodyPr>
          <a:lstStyle/>
          <a:p>
            <a:r>
              <a:rPr lang="en-US" sz="2400">
                <a:solidFill>
                  <a:schemeClr val="bg1"/>
                </a:solidFill>
              </a:rPr>
              <a:t>I used the hide selected command to hide two photos. The (erroneous) model says </a:t>
            </a:r>
          </a:p>
          <a:p>
            <a:r>
              <a:rPr lang="en-US" sz="2400">
                <a:solidFill>
                  <a:schemeClr val="bg1"/>
                </a:solidFill>
              </a:rPr>
              <a:t>cs'.selected = cs.selected</a:t>
            </a:r>
          </a:p>
        </p:txBody>
      </p:sp>
      <p:sp>
        <p:nvSpPr>
          <p:cNvPr id="5" name="Oval 4"/>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99783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728662" y="4591374"/>
            <a:ext cx="460153" cy="14335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00161" y="4616558"/>
            <a:ext cx="2247441" cy="1200329"/>
          </a:xfrm>
          <a:prstGeom prst="rect">
            <a:avLst/>
          </a:prstGeom>
          <a:solidFill>
            <a:srgbClr val="FFFF00"/>
          </a:solidFill>
        </p:spPr>
        <p:txBody>
          <a:bodyPr wrap="square" rtlCol="0">
            <a:spAutoFit/>
          </a:bodyPr>
          <a:lstStyle/>
          <a:p>
            <a:r>
              <a:rPr lang="en-US"/>
              <a:t>The selected assets are not a subset of showing. That violates the invariant.</a:t>
            </a:r>
          </a:p>
        </p:txBody>
      </p:sp>
      <p:sp>
        <p:nvSpPr>
          <p:cNvPr id="9" name="TextBox 8"/>
          <p:cNvSpPr txBox="1"/>
          <p:nvPr/>
        </p:nvSpPr>
        <p:spPr>
          <a:xfrm>
            <a:off x="2984528" y="3619644"/>
            <a:ext cx="6305599" cy="1200329"/>
          </a:xfrm>
          <a:prstGeom prst="rect">
            <a:avLst/>
          </a:prstGeom>
          <a:noFill/>
        </p:spPr>
        <p:txBody>
          <a:bodyPr wrap="square" rtlCol="0">
            <a:spAutoFit/>
          </a:bodyPr>
          <a:lstStyle/>
          <a:p>
            <a:r>
              <a:rPr lang="en-US" sz="2400">
                <a:solidFill>
                  <a:schemeClr val="bg1"/>
                </a:solidFill>
              </a:rPr>
              <a:t>I used the hide selected command to hide two photos. The (erroneous) model says  </a:t>
            </a:r>
          </a:p>
          <a:p>
            <a:r>
              <a:rPr lang="en-US" sz="2400">
                <a:solidFill>
                  <a:schemeClr val="bg1"/>
                </a:solidFill>
              </a:rPr>
              <a:t>cs'.selected = cs.selected</a:t>
            </a:r>
          </a:p>
        </p:txBody>
      </p:sp>
    </p:spTree>
    <p:extLst>
      <p:ext uri="{BB962C8B-B14F-4D97-AF65-F5344CB8AC3E}">
        <p14:creationId xmlns:p14="http://schemas.microsoft.com/office/powerpoint/2010/main" val="7235503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out-of-focus"/>
          <p:cNvPicPr>
            <a:picLocks noChangeAspect="1" noChangeArrowheads="1"/>
          </p:cNvPicPr>
          <p:nvPr/>
        </p:nvPicPr>
        <p:blipFill rotWithShape="1">
          <a:blip r:embed="rId2">
            <a:extLst>
              <a:ext uri="{28A0092B-C50C-407E-A947-70E740481C1C}">
                <a14:useLocalDpi xmlns:a14="http://schemas.microsoft.com/office/drawing/2010/main" val="0"/>
              </a:ext>
            </a:extLst>
          </a:blip>
          <a:srcRect l="79413" t="13391" r="12748" b="64236"/>
          <a:stretch/>
        </p:blipFill>
        <p:spPr bwMode="auto">
          <a:xfrm>
            <a:off x="7438466" y="3283955"/>
            <a:ext cx="1332855" cy="2090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317" y="3435135"/>
            <a:ext cx="2056383" cy="1787794"/>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p:cNvSpPr/>
          <p:nvPr/>
        </p:nvSpPr>
        <p:spPr>
          <a:xfrm>
            <a:off x="3378630" y="1007389"/>
            <a:ext cx="3518115" cy="1549831"/>
          </a:xfrm>
          <a:prstGeom prst="wedgeRectCallout">
            <a:avLst>
              <a:gd name="adj1" fmla="val 66264"/>
              <a:gd name="adj2" fmla="val 189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Wow, a computer is able to analyze models and find counterexamples like those?</a:t>
            </a:r>
          </a:p>
        </p:txBody>
      </p:sp>
    </p:spTree>
    <p:extLst>
      <p:ext uri="{BB962C8B-B14F-4D97-AF65-F5344CB8AC3E}">
        <p14:creationId xmlns:p14="http://schemas.microsoft.com/office/powerpoint/2010/main" val="342257895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out-of-focus"/>
          <p:cNvPicPr>
            <a:picLocks noChangeAspect="1" noChangeArrowheads="1"/>
          </p:cNvPicPr>
          <p:nvPr/>
        </p:nvPicPr>
        <p:blipFill rotWithShape="1">
          <a:blip r:embed="rId2">
            <a:extLst>
              <a:ext uri="{28A0092B-C50C-407E-A947-70E740481C1C}">
                <a14:useLocalDpi xmlns:a14="http://schemas.microsoft.com/office/drawing/2010/main" val="0"/>
              </a:ext>
            </a:extLst>
          </a:blip>
          <a:srcRect l="79413" t="13391" r="12748" b="64236"/>
          <a:stretch/>
        </p:blipFill>
        <p:spPr bwMode="auto">
          <a:xfrm>
            <a:off x="7438466" y="3283955"/>
            <a:ext cx="1332855" cy="2090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317" y="3435135"/>
            <a:ext cx="2056383" cy="1787794"/>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p:cNvSpPr/>
          <p:nvPr/>
        </p:nvSpPr>
        <p:spPr>
          <a:xfrm>
            <a:off x="5299700" y="759417"/>
            <a:ext cx="5471622" cy="1549831"/>
          </a:xfrm>
          <a:prstGeom prst="wedgeRectCallout">
            <a:avLst>
              <a:gd name="adj1" fmla="val -57714"/>
              <a:gd name="adj2" fmla="val 199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Yes, provided you express the model in the right language – Alloy. </a:t>
            </a:r>
          </a:p>
        </p:txBody>
      </p:sp>
    </p:spTree>
    <p:extLst>
      <p:ext uri="{BB962C8B-B14F-4D97-AF65-F5344CB8AC3E}">
        <p14:creationId xmlns:p14="http://schemas.microsoft.com/office/powerpoint/2010/main" val="196818613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Alloy language</a:t>
            </a:r>
          </a:p>
        </p:txBody>
      </p:sp>
      <p:sp>
        <p:nvSpPr>
          <p:cNvPr id="3" name="Content Placeholder 2"/>
          <p:cNvSpPr>
            <a:spLocks noGrp="1"/>
          </p:cNvSpPr>
          <p:nvPr>
            <p:ph idx="1"/>
          </p:nvPr>
        </p:nvSpPr>
        <p:spPr/>
        <p:txBody>
          <a:bodyPr>
            <a:normAutofit/>
          </a:bodyPr>
          <a:lstStyle/>
          <a:p>
            <a:r>
              <a:rPr lang="en-US"/>
              <a:t>Alloy is a language. Like all languages, it takes study and practice to become fluent.</a:t>
            </a:r>
          </a:p>
          <a:p>
            <a:r>
              <a:rPr lang="en-US"/>
              <a:t>The previous slides gave you a sense for these modeling activities:</a:t>
            </a:r>
          </a:p>
          <a:p>
            <a:pPr lvl="1"/>
            <a:r>
              <a:rPr lang="en-US"/>
              <a:t>abstract the application</a:t>
            </a:r>
          </a:p>
          <a:p>
            <a:pPr lvl="1"/>
            <a:r>
              <a:rPr lang="en-US"/>
              <a:t>identify relevant things</a:t>
            </a:r>
          </a:p>
          <a:p>
            <a:pPr lvl="1"/>
            <a:r>
              <a:rPr lang="en-US"/>
              <a:t>describe the effects of the application's commands on the things</a:t>
            </a:r>
          </a:p>
          <a:p>
            <a:pPr lvl="1"/>
            <a:r>
              <a:rPr lang="en-US"/>
              <a:t>ask questions about the model -- ask the computer to analyze the model</a:t>
            </a:r>
          </a:p>
          <a:p>
            <a:r>
              <a:rPr lang="en-US"/>
              <a:t>Now it’s time to express these things using the Alloy language.</a:t>
            </a:r>
          </a:p>
        </p:txBody>
      </p:sp>
    </p:spTree>
    <p:extLst>
      <p:ext uri="{BB962C8B-B14F-4D97-AF65-F5344CB8AC3E}">
        <p14:creationId xmlns:p14="http://schemas.microsoft.com/office/powerpoint/2010/main" val="40584694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idx="1"/>
          </p:nvPr>
        </p:nvSpPr>
        <p:spPr/>
        <p:txBody>
          <a:bodyPr/>
          <a:lstStyle/>
          <a:p>
            <a:pPr marL="514350" indent="-514350">
              <a:buFont typeface="+mj-lt"/>
              <a:buAutoNum type="arabicPeriod"/>
            </a:pPr>
            <a:r>
              <a:rPr lang="en-US"/>
              <a:t>Introduction</a:t>
            </a:r>
          </a:p>
          <a:p>
            <a:pPr marL="514350" indent="-514350">
              <a:buFont typeface="+mj-lt"/>
              <a:buAutoNum type="arabicPeriod"/>
            </a:pPr>
            <a:r>
              <a:rPr lang="en-US"/>
              <a:t>Learn a bit about the tool we will model/analyze – lots of screenshots</a:t>
            </a:r>
          </a:p>
          <a:p>
            <a:pPr marL="514350" indent="-514350">
              <a:buFont typeface="+mj-lt"/>
              <a:buAutoNum type="arabicPeriod"/>
            </a:pPr>
            <a:r>
              <a:rPr lang="en-US"/>
              <a:t>A model of the tool</a:t>
            </a:r>
          </a:p>
          <a:p>
            <a:pPr marL="514350" indent="-514350">
              <a:buFont typeface="+mj-lt"/>
              <a:buAutoNum type="arabicPeriod"/>
            </a:pPr>
            <a:r>
              <a:rPr lang="en-US"/>
              <a:t>Analysis of the model</a:t>
            </a:r>
          </a:p>
          <a:p>
            <a:pPr marL="514350" indent="-514350">
              <a:buFont typeface="+mj-lt"/>
              <a:buAutoNum type="arabicPeriod"/>
            </a:pPr>
            <a:r>
              <a:rPr lang="en-US"/>
              <a:t>The model, expressed in the Alloy modeling language</a:t>
            </a:r>
          </a:p>
          <a:p>
            <a:pPr marL="514350" indent="-514350">
              <a:buFont typeface="+mj-lt"/>
              <a:buAutoNum type="arabicPeriod"/>
            </a:pPr>
            <a:r>
              <a:rPr lang="en-US"/>
              <a:t>Analysis, expressed in the Alloy modeling language</a:t>
            </a:r>
          </a:p>
        </p:txBody>
      </p:sp>
      <p:sp>
        <p:nvSpPr>
          <p:cNvPr id="4" name="Arrow: Right 3"/>
          <p:cNvSpPr/>
          <p:nvPr/>
        </p:nvSpPr>
        <p:spPr>
          <a:xfrm>
            <a:off x="295760" y="4246532"/>
            <a:ext cx="542440" cy="464949"/>
          </a:xfrm>
          <a:prstGeom prst="rightArrow">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89118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p>
        </p:txBody>
      </p:sp>
      <p:sp>
        <p:nvSpPr>
          <p:cNvPr id="3" name="Content Placeholder 2"/>
          <p:cNvSpPr>
            <a:spLocks noGrp="1"/>
          </p:cNvSpPr>
          <p:nvPr>
            <p:ph idx="1"/>
          </p:nvPr>
        </p:nvSpPr>
        <p:spPr/>
        <p:txBody>
          <a:bodyPr/>
          <a:lstStyle/>
          <a:p>
            <a:pPr marL="514350" indent="-514350">
              <a:buFont typeface="+mj-lt"/>
              <a:buAutoNum type="arabicPeriod"/>
            </a:pPr>
            <a:r>
              <a:rPr lang="en-US"/>
              <a:t>Introduction</a:t>
            </a:r>
          </a:p>
          <a:p>
            <a:pPr marL="514350" indent="-514350">
              <a:buFont typeface="+mj-lt"/>
              <a:buAutoNum type="arabicPeriod"/>
            </a:pPr>
            <a:r>
              <a:rPr lang="en-US"/>
              <a:t>Learn a bit about the tool we will model/analyze – lots of screenshots</a:t>
            </a:r>
          </a:p>
          <a:p>
            <a:pPr marL="514350" indent="-514350">
              <a:buFont typeface="+mj-lt"/>
              <a:buAutoNum type="arabicPeriod"/>
            </a:pPr>
            <a:r>
              <a:rPr lang="en-US"/>
              <a:t>A model of the tool</a:t>
            </a:r>
          </a:p>
          <a:p>
            <a:pPr marL="514350" indent="-514350">
              <a:buFont typeface="+mj-lt"/>
              <a:buAutoNum type="arabicPeriod"/>
            </a:pPr>
            <a:r>
              <a:rPr lang="en-US"/>
              <a:t>Analysis of the model</a:t>
            </a:r>
          </a:p>
          <a:p>
            <a:pPr marL="514350" indent="-514350">
              <a:buFont typeface="+mj-lt"/>
              <a:buAutoNum type="arabicPeriod"/>
            </a:pPr>
            <a:r>
              <a:rPr lang="en-US"/>
              <a:t>The model, expressed in the Alloy modeling language</a:t>
            </a:r>
          </a:p>
          <a:p>
            <a:pPr marL="514350" indent="-514350">
              <a:buFont typeface="+mj-lt"/>
              <a:buAutoNum type="arabicPeriod"/>
            </a:pPr>
            <a:r>
              <a:rPr lang="en-US"/>
              <a:t>Analysis, expressed in the Alloy modeling language</a:t>
            </a:r>
          </a:p>
        </p:txBody>
      </p:sp>
      <p:sp>
        <p:nvSpPr>
          <p:cNvPr id="4" name="Arrow: Right 3"/>
          <p:cNvSpPr/>
          <p:nvPr/>
        </p:nvSpPr>
        <p:spPr>
          <a:xfrm>
            <a:off x="295760" y="4246532"/>
            <a:ext cx="542440" cy="464949"/>
          </a:xfrm>
          <a:prstGeom prst="rightArrow">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8C7CA26-1BE2-4F15-84A2-C3A4E62B8118}"/>
              </a:ext>
            </a:extLst>
          </p:cNvPr>
          <p:cNvSpPr/>
          <p:nvPr/>
        </p:nvSpPr>
        <p:spPr>
          <a:xfrm>
            <a:off x="774915" y="3980201"/>
            <a:ext cx="8546485" cy="1413209"/>
          </a:xfrm>
          <a:custGeom>
            <a:avLst/>
            <a:gdLst>
              <a:gd name="connsiteX0" fmla="*/ 1921790 w 8546485"/>
              <a:gd name="connsiteY0" fmla="*/ 204341 h 1413209"/>
              <a:gd name="connsiteX1" fmla="*/ 1844299 w 8546485"/>
              <a:gd name="connsiteY1" fmla="*/ 219840 h 1413209"/>
              <a:gd name="connsiteX2" fmla="*/ 1735810 w 8546485"/>
              <a:gd name="connsiteY2" fmla="*/ 204341 h 1413209"/>
              <a:gd name="connsiteX3" fmla="*/ 1565329 w 8546485"/>
              <a:gd name="connsiteY3" fmla="*/ 188843 h 1413209"/>
              <a:gd name="connsiteX4" fmla="*/ 1007390 w 8546485"/>
              <a:gd name="connsiteY4" fmla="*/ 204341 h 1413209"/>
              <a:gd name="connsiteX5" fmla="*/ 805912 w 8546485"/>
              <a:gd name="connsiteY5" fmla="*/ 235338 h 1413209"/>
              <a:gd name="connsiteX6" fmla="*/ 340963 w 8546485"/>
              <a:gd name="connsiteY6" fmla="*/ 235338 h 1413209"/>
              <a:gd name="connsiteX7" fmla="*/ 278970 w 8546485"/>
              <a:gd name="connsiteY7" fmla="*/ 266335 h 1413209"/>
              <a:gd name="connsiteX8" fmla="*/ 185980 w 8546485"/>
              <a:gd name="connsiteY8" fmla="*/ 297331 h 1413209"/>
              <a:gd name="connsiteX9" fmla="*/ 139485 w 8546485"/>
              <a:gd name="connsiteY9" fmla="*/ 328328 h 1413209"/>
              <a:gd name="connsiteX10" fmla="*/ 61993 w 8546485"/>
              <a:gd name="connsiteY10" fmla="*/ 467813 h 1413209"/>
              <a:gd name="connsiteX11" fmla="*/ 61993 w 8546485"/>
              <a:gd name="connsiteY11" fmla="*/ 901765 h 1413209"/>
              <a:gd name="connsiteX12" fmla="*/ 30997 w 8546485"/>
              <a:gd name="connsiteY12" fmla="*/ 948260 h 1413209"/>
              <a:gd name="connsiteX13" fmla="*/ 0 w 8546485"/>
              <a:gd name="connsiteY13" fmla="*/ 1041250 h 1413209"/>
              <a:gd name="connsiteX14" fmla="*/ 46495 w 8546485"/>
              <a:gd name="connsiteY14" fmla="*/ 1134240 h 1413209"/>
              <a:gd name="connsiteX15" fmla="*/ 139485 w 8546485"/>
              <a:gd name="connsiteY15" fmla="*/ 1165236 h 1413209"/>
              <a:gd name="connsiteX16" fmla="*/ 185980 w 8546485"/>
              <a:gd name="connsiteY16" fmla="*/ 1211731 h 1413209"/>
              <a:gd name="connsiteX17" fmla="*/ 232475 w 8546485"/>
              <a:gd name="connsiteY17" fmla="*/ 1242728 h 1413209"/>
              <a:gd name="connsiteX18" fmla="*/ 309966 w 8546485"/>
              <a:gd name="connsiteY18" fmla="*/ 1320219 h 1413209"/>
              <a:gd name="connsiteX19" fmla="*/ 402956 w 8546485"/>
              <a:gd name="connsiteY19" fmla="*/ 1335718 h 1413209"/>
              <a:gd name="connsiteX20" fmla="*/ 1007390 w 8546485"/>
              <a:gd name="connsiteY20" fmla="*/ 1382213 h 1413209"/>
              <a:gd name="connsiteX21" fmla="*/ 1441343 w 8546485"/>
              <a:gd name="connsiteY21" fmla="*/ 1366714 h 1413209"/>
              <a:gd name="connsiteX22" fmla="*/ 1751309 w 8546485"/>
              <a:gd name="connsiteY22" fmla="*/ 1320219 h 1413209"/>
              <a:gd name="connsiteX23" fmla="*/ 2200760 w 8546485"/>
              <a:gd name="connsiteY23" fmla="*/ 1289223 h 1413209"/>
              <a:gd name="connsiteX24" fmla="*/ 2572719 w 8546485"/>
              <a:gd name="connsiteY24" fmla="*/ 1320219 h 1413209"/>
              <a:gd name="connsiteX25" fmla="*/ 2758699 w 8546485"/>
              <a:gd name="connsiteY25" fmla="*/ 1335718 h 1413209"/>
              <a:gd name="connsiteX26" fmla="*/ 2929180 w 8546485"/>
              <a:gd name="connsiteY26" fmla="*/ 1366714 h 1413209"/>
              <a:gd name="connsiteX27" fmla="*/ 3518116 w 8546485"/>
              <a:gd name="connsiteY27" fmla="*/ 1351216 h 1413209"/>
              <a:gd name="connsiteX28" fmla="*/ 3580109 w 8546485"/>
              <a:gd name="connsiteY28" fmla="*/ 1335718 h 1413209"/>
              <a:gd name="connsiteX29" fmla="*/ 3657600 w 8546485"/>
              <a:gd name="connsiteY29" fmla="*/ 1320219 h 1413209"/>
              <a:gd name="connsiteX30" fmla="*/ 3921071 w 8546485"/>
              <a:gd name="connsiteY30" fmla="*/ 1289223 h 1413209"/>
              <a:gd name="connsiteX31" fmla="*/ 3983065 w 8546485"/>
              <a:gd name="connsiteY31" fmla="*/ 1273724 h 1413209"/>
              <a:gd name="connsiteX32" fmla="*/ 4107051 w 8546485"/>
              <a:gd name="connsiteY32" fmla="*/ 1304721 h 1413209"/>
              <a:gd name="connsiteX33" fmla="*/ 4215539 w 8546485"/>
              <a:gd name="connsiteY33" fmla="*/ 1351216 h 1413209"/>
              <a:gd name="connsiteX34" fmla="*/ 4308529 w 8546485"/>
              <a:gd name="connsiteY34" fmla="*/ 1382213 h 1413209"/>
              <a:gd name="connsiteX35" fmla="*/ 5067946 w 8546485"/>
              <a:gd name="connsiteY35" fmla="*/ 1351216 h 1413209"/>
              <a:gd name="connsiteX36" fmla="*/ 5269424 w 8546485"/>
              <a:gd name="connsiteY36" fmla="*/ 1320219 h 1413209"/>
              <a:gd name="connsiteX37" fmla="*/ 6121831 w 8546485"/>
              <a:gd name="connsiteY37" fmla="*/ 1351216 h 1413209"/>
              <a:gd name="connsiteX38" fmla="*/ 6245817 w 8546485"/>
              <a:gd name="connsiteY38" fmla="*/ 1366714 h 1413209"/>
              <a:gd name="connsiteX39" fmla="*/ 6571282 w 8546485"/>
              <a:gd name="connsiteY39" fmla="*/ 1413209 h 1413209"/>
              <a:gd name="connsiteX40" fmla="*/ 7392692 w 8546485"/>
              <a:gd name="connsiteY40" fmla="*/ 1397711 h 1413209"/>
              <a:gd name="connsiteX41" fmla="*/ 7439187 w 8546485"/>
              <a:gd name="connsiteY41" fmla="*/ 1382213 h 1413209"/>
              <a:gd name="connsiteX42" fmla="*/ 7780149 w 8546485"/>
              <a:gd name="connsiteY42" fmla="*/ 1351216 h 1413209"/>
              <a:gd name="connsiteX43" fmla="*/ 7842143 w 8546485"/>
              <a:gd name="connsiteY43" fmla="*/ 1335718 h 1413209"/>
              <a:gd name="connsiteX44" fmla="*/ 7935132 w 8546485"/>
              <a:gd name="connsiteY44" fmla="*/ 1304721 h 1413209"/>
              <a:gd name="connsiteX45" fmla="*/ 8121112 w 8546485"/>
              <a:gd name="connsiteY45" fmla="*/ 1289223 h 1413209"/>
              <a:gd name="connsiteX46" fmla="*/ 8214102 w 8546485"/>
              <a:gd name="connsiteY46" fmla="*/ 1227230 h 1413209"/>
              <a:gd name="connsiteX47" fmla="*/ 8307092 w 8546485"/>
              <a:gd name="connsiteY47" fmla="*/ 1180735 h 1413209"/>
              <a:gd name="connsiteX48" fmla="*/ 8322590 w 8546485"/>
              <a:gd name="connsiteY48" fmla="*/ 1056748 h 1413209"/>
              <a:gd name="connsiteX49" fmla="*/ 8384583 w 8546485"/>
              <a:gd name="connsiteY49" fmla="*/ 963758 h 1413209"/>
              <a:gd name="connsiteX50" fmla="*/ 8415580 w 8546485"/>
              <a:gd name="connsiteY50" fmla="*/ 870768 h 1413209"/>
              <a:gd name="connsiteX51" fmla="*/ 8524068 w 8546485"/>
              <a:gd name="connsiteY51" fmla="*/ 762280 h 1413209"/>
              <a:gd name="connsiteX52" fmla="*/ 8524068 w 8546485"/>
              <a:gd name="connsiteY52" fmla="*/ 514307 h 1413209"/>
              <a:gd name="connsiteX53" fmla="*/ 8446577 w 8546485"/>
              <a:gd name="connsiteY53" fmla="*/ 374823 h 1413209"/>
              <a:gd name="connsiteX54" fmla="*/ 8338088 w 8546485"/>
              <a:gd name="connsiteY54" fmla="*/ 297331 h 1413209"/>
              <a:gd name="connsiteX55" fmla="*/ 7997126 w 8546485"/>
              <a:gd name="connsiteY55" fmla="*/ 235338 h 1413209"/>
              <a:gd name="connsiteX56" fmla="*/ 7702658 w 8546485"/>
              <a:gd name="connsiteY56" fmla="*/ 204341 h 1413209"/>
              <a:gd name="connsiteX57" fmla="*/ 7625166 w 8546485"/>
              <a:gd name="connsiteY57" fmla="*/ 188843 h 1413209"/>
              <a:gd name="connsiteX58" fmla="*/ 7005234 w 8546485"/>
              <a:gd name="connsiteY58" fmla="*/ 173345 h 1413209"/>
              <a:gd name="connsiteX59" fmla="*/ 6803756 w 8546485"/>
              <a:gd name="connsiteY59" fmla="*/ 142348 h 1413209"/>
              <a:gd name="connsiteX60" fmla="*/ 6633275 w 8546485"/>
              <a:gd name="connsiteY60" fmla="*/ 126850 h 1413209"/>
              <a:gd name="connsiteX61" fmla="*/ 5377912 w 8546485"/>
              <a:gd name="connsiteY61" fmla="*/ 111352 h 1413209"/>
              <a:gd name="connsiteX62" fmla="*/ 5207431 w 8546485"/>
              <a:gd name="connsiteY62" fmla="*/ 142348 h 1413209"/>
              <a:gd name="connsiteX63" fmla="*/ 5098943 w 8546485"/>
              <a:gd name="connsiteY63" fmla="*/ 157846 h 1413209"/>
              <a:gd name="connsiteX64" fmla="*/ 5005953 w 8546485"/>
              <a:gd name="connsiteY64" fmla="*/ 188843 h 1413209"/>
              <a:gd name="connsiteX65" fmla="*/ 4959458 w 8546485"/>
              <a:gd name="connsiteY65" fmla="*/ 204341 h 1413209"/>
              <a:gd name="connsiteX66" fmla="*/ 3611105 w 8546485"/>
              <a:gd name="connsiteY66" fmla="*/ 235338 h 1413209"/>
              <a:gd name="connsiteX67" fmla="*/ 2526224 w 8546485"/>
              <a:gd name="connsiteY67" fmla="*/ 219840 h 1413209"/>
              <a:gd name="connsiteX68" fmla="*/ 2309248 w 8546485"/>
              <a:gd name="connsiteY68" fmla="*/ 250836 h 1413209"/>
              <a:gd name="connsiteX69" fmla="*/ 1983783 w 8546485"/>
              <a:gd name="connsiteY69" fmla="*/ 235338 h 1413209"/>
              <a:gd name="connsiteX70" fmla="*/ 1921790 w 8546485"/>
              <a:gd name="connsiteY70" fmla="*/ 173345 h 1413209"/>
              <a:gd name="connsiteX71" fmla="*/ 1875295 w 8546485"/>
              <a:gd name="connsiteY71" fmla="*/ 157846 h 14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546485" h="1413209">
                <a:moveTo>
                  <a:pt x="1921790" y="204341"/>
                </a:moveTo>
                <a:cubicBezTo>
                  <a:pt x="1895960" y="209507"/>
                  <a:pt x="1870641" y="219840"/>
                  <a:pt x="1844299" y="219840"/>
                </a:cubicBezTo>
                <a:cubicBezTo>
                  <a:pt x="1807769" y="219840"/>
                  <a:pt x="1772117" y="208375"/>
                  <a:pt x="1735810" y="204341"/>
                </a:cubicBezTo>
                <a:cubicBezTo>
                  <a:pt x="1679098" y="198040"/>
                  <a:pt x="1622156" y="194009"/>
                  <a:pt x="1565329" y="188843"/>
                </a:cubicBezTo>
                <a:lnTo>
                  <a:pt x="1007390" y="204341"/>
                </a:lnTo>
                <a:cubicBezTo>
                  <a:pt x="979739" y="205627"/>
                  <a:pt x="838636" y="229884"/>
                  <a:pt x="805912" y="235338"/>
                </a:cubicBezTo>
                <a:cubicBezTo>
                  <a:pt x="627778" y="224205"/>
                  <a:pt x="516042" y="206158"/>
                  <a:pt x="340963" y="235338"/>
                </a:cubicBezTo>
                <a:cubicBezTo>
                  <a:pt x="318174" y="239136"/>
                  <a:pt x="300421" y="257755"/>
                  <a:pt x="278970" y="266335"/>
                </a:cubicBezTo>
                <a:cubicBezTo>
                  <a:pt x="248634" y="278470"/>
                  <a:pt x="185980" y="297331"/>
                  <a:pt x="185980" y="297331"/>
                </a:cubicBezTo>
                <a:cubicBezTo>
                  <a:pt x="170482" y="307663"/>
                  <a:pt x="151751" y="314310"/>
                  <a:pt x="139485" y="328328"/>
                </a:cubicBezTo>
                <a:cubicBezTo>
                  <a:pt x="82096" y="393916"/>
                  <a:pt x="83280" y="403954"/>
                  <a:pt x="61993" y="467813"/>
                </a:cubicBezTo>
                <a:cubicBezTo>
                  <a:pt x="71443" y="619001"/>
                  <a:pt x="91829" y="752586"/>
                  <a:pt x="61993" y="901765"/>
                </a:cubicBezTo>
                <a:cubicBezTo>
                  <a:pt x="58340" y="920030"/>
                  <a:pt x="38562" y="931239"/>
                  <a:pt x="30997" y="948260"/>
                </a:cubicBezTo>
                <a:cubicBezTo>
                  <a:pt x="17727" y="978117"/>
                  <a:pt x="0" y="1041250"/>
                  <a:pt x="0" y="1041250"/>
                </a:cubicBezTo>
                <a:cubicBezTo>
                  <a:pt x="8444" y="1066582"/>
                  <a:pt x="21197" y="1118429"/>
                  <a:pt x="46495" y="1134240"/>
                </a:cubicBezTo>
                <a:cubicBezTo>
                  <a:pt x="74202" y="1151557"/>
                  <a:pt x="139485" y="1165236"/>
                  <a:pt x="139485" y="1165236"/>
                </a:cubicBezTo>
                <a:cubicBezTo>
                  <a:pt x="154983" y="1180734"/>
                  <a:pt x="169142" y="1197699"/>
                  <a:pt x="185980" y="1211731"/>
                </a:cubicBezTo>
                <a:cubicBezTo>
                  <a:pt x="200289" y="1223656"/>
                  <a:pt x="219304" y="1229557"/>
                  <a:pt x="232475" y="1242728"/>
                </a:cubicBezTo>
                <a:cubicBezTo>
                  <a:pt x="273805" y="1284058"/>
                  <a:pt x="247971" y="1299554"/>
                  <a:pt x="309966" y="1320219"/>
                </a:cubicBezTo>
                <a:cubicBezTo>
                  <a:pt x="339778" y="1330156"/>
                  <a:pt x="371959" y="1330552"/>
                  <a:pt x="402956" y="1335718"/>
                </a:cubicBezTo>
                <a:cubicBezTo>
                  <a:pt x="637145" y="1429391"/>
                  <a:pt x="493433" y="1382213"/>
                  <a:pt x="1007390" y="1382213"/>
                </a:cubicBezTo>
                <a:cubicBezTo>
                  <a:pt x="1152133" y="1382213"/>
                  <a:pt x="1296692" y="1371880"/>
                  <a:pt x="1441343" y="1366714"/>
                </a:cubicBezTo>
                <a:cubicBezTo>
                  <a:pt x="1570210" y="1323759"/>
                  <a:pt x="1479842" y="1350382"/>
                  <a:pt x="1751309" y="1320219"/>
                </a:cubicBezTo>
                <a:cubicBezTo>
                  <a:pt x="1956058" y="1297469"/>
                  <a:pt x="1945390" y="1302663"/>
                  <a:pt x="2200760" y="1289223"/>
                </a:cubicBezTo>
                <a:cubicBezTo>
                  <a:pt x="2763539" y="1324396"/>
                  <a:pt x="2229138" y="1285861"/>
                  <a:pt x="2572719" y="1320219"/>
                </a:cubicBezTo>
                <a:cubicBezTo>
                  <a:pt x="2634619" y="1326409"/>
                  <a:pt x="2696871" y="1328848"/>
                  <a:pt x="2758699" y="1335718"/>
                </a:cubicBezTo>
                <a:cubicBezTo>
                  <a:pt x="2803313" y="1340675"/>
                  <a:pt x="2883208" y="1357520"/>
                  <a:pt x="2929180" y="1366714"/>
                </a:cubicBezTo>
                <a:cubicBezTo>
                  <a:pt x="3125492" y="1361548"/>
                  <a:pt x="3321958" y="1360557"/>
                  <a:pt x="3518116" y="1351216"/>
                </a:cubicBezTo>
                <a:cubicBezTo>
                  <a:pt x="3539392" y="1350203"/>
                  <a:pt x="3559316" y="1340339"/>
                  <a:pt x="3580109" y="1335718"/>
                </a:cubicBezTo>
                <a:cubicBezTo>
                  <a:pt x="3605824" y="1330004"/>
                  <a:pt x="3631683" y="1324931"/>
                  <a:pt x="3657600" y="1320219"/>
                </a:cubicBezTo>
                <a:cubicBezTo>
                  <a:pt x="3781987" y="1297603"/>
                  <a:pt x="3764488" y="1303458"/>
                  <a:pt x="3921071" y="1289223"/>
                </a:cubicBezTo>
                <a:cubicBezTo>
                  <a:pt x="3941736" y="1284057"/>
                  <a:pt x="3961764" y="1273724"/>
                  <a:pt x="3983065" y="1273724"/>
                </a:cubicBezTo>
                <a:cubicBezTo>
                  <a:pt x="4020465" y="1273724"/>
                  <a:pt x="4070364" y="1292492"/>
                  <a:pt x="4107051" y="1304721"/>
                </a:cubicBezTo>
                <a:cubicBezTo>
                  <a:pt x="4180817" y="1353899"/>
                  <a:pt x="4124557" y="1323921"/>
                  <a:pt x="4215539" y="1351216"/>
                </a:cubicBezTo>
                <a:cubicBezTo>
                  <a:pt x="4246834" y="1360605"/>
                  <a:pt x="4308529" y="1382213"/>
                  <a:pt x="4308529" y="1382213"/>
                </a:cubicBezTo>
                <a:cubicBezTo>
                  <a:pt x="4592250" y="1374332"/>
                  <a:pt x="4804619" y="1377548"/>
                  <a:pt x="5067946" y="1351216"/>
                </a:cubicBezTo>
                <a:cubicBezTo>
                  <a:pt x="5117816" y="1346229"/>
                  <a:pt x="5217588" y="1328859"/>
                  <a:pt x="5269424" y="1320219"/>
                </a:cubicBezTo>
                <a:cubicBezTo>
                  <a:pt x="6253352" y="1340718"/>
                  <a:pt x="5737839" y="1300018"/>
                  <a:pt x="6121831" y="1351216"/>
                </a:cubicBezTo>
                <a:lnTo>
                  <a:pt x="6245817" y="1366714"/>
                </a:lnTo>
                <a:lnTo>
                  <a:pt x="6571282" y="1413209"/>
                </a:lnTo>
                <a:lnTo>
                  <a:pt x="7392692" y="1397711"/>
                </a:lnTo>
                <a:cubicBezTo>
                  <a:pt x="7409018" y="1397128"/>
                  <a:pt x="7423040" y="1384697"/>
                  <a:pt x="7439187" y="1382213"/>
                </a:cubicBezTo>
                <a:cubicBezTo>
                  <a:pt x="7490466" y="1374324"/>
                  <a:pt x="7740853" y="1354491"/>
                  <a:pt x="7780149" y="1351216"/>
                </a:cubicBezTo>
                <a:cubicBezTo>
                  <a:pt x="7800814" y="1346050"/>
                  <a:pt x="7821741" y="1341839"/>
                  <a:pt x="7842143" y="1335718"/>
                </a:cubicBezTo>
                <a:cubicBezTo>
                  <a:pt x="7873438" y="1326329"/>
                  <a:pt x="7902572" y="1307434"/>
                  <a:pt x="7935132" y="1304721"/>
                </a:cubicBezTo>
                <a:lnTo>
                  <a:pt x="8121112" y="1289223"/>
                </a:lnTo>
                <a:cubicBezTo>
                  <a:pt x="8152109" y="1268559"/>
                  <a:pt x="8178761" y="1239011"/>
                  <a:pt x="8214102" y="1227230"/>
                </a:cubicBezTo>
                <a:cubicBezTo>
                  <a:pt x="8278268" y="1205841"/>
                  <a:pt x="8247004" y="1220793"/>
                  <a:pt x="8307092" y="1180735"/>
                </a:cubicBezTo>
                <a:cubicBezTo>
                  <a:pt x="8312258" y="1139406"/>
                  <a:pt x="8308582" y="1095972"/>
                  <a:pt x="8322590" y="1056748"/>
                </a:cubicBezTo>
                <a:cubicBezTo>
                  <a:pt x="8335120" y="1021665"/>
                  <a:pt x="8372802" y="999100"/>
                  <a:pt x="8384583" y="963758"/>
                </a:cubicBezTo>
                <a:cubicBezTo>
                  <a:pt x="8394915" y="932761"/>
                  <a:pt x="8392476" y="893872"/>
                  <a:pt x="8415580" y="870768"/>
                </a:cubicBezTo>
                <a:lnTo>
                  <a:pt x="8524068" y="762280"/>
                </a:lnTo>
                <a:cubicBezTo>
                  <a:pt x="8559019" y="657424"/>
                  <a:pt x="8548433" y="709231"/>
                  <a:pt x="8524068" y="514307"/>
                </a:cubicBezTo>
                <a:cubicBezTo>
                  <a:pt x="8517773" y="463947"/>
                  <a:pt x="8469781" y="409629"/>
                  <a:pt x="8446577" y="374823"/>
                </a:cubicBezTo>
                <a:cubicBezTo>
                  <a:pt x="8402528" y="308750"/>
                  <a:pt x="8429319" y="329914"/>
                  <a:pt x="8338088" y="297331"/>
                </a:cubicBezTo>
                <a:cubicBezTo>
                  <a:pt x="8151984" y="230865"/>
                  <a:pt x="8223719" y="252768"/>
                  <a:pt x="7997126" y="235338"/>
                </a:cubicBezTo>
                <a:cubicBezTo>
                  <a:pt x="7864894" y="191262"/>
                  <a:pt x="8003273" y="232971"/>
                  <a:pt x="7702658" y="204341"/>
                </a:cubicBezTo>
                <a:cubicBezTo>
                  <a:pt x="7676434" y="201843"/>
                  <a:pt x="7651482" y="190013"/>
                  <a:pt x="7625166" y="188843"/>
                </a:cubicBezTo>
                <a:cubicBezTo>
                  <a:pt x="7418661" y="179665"/>
                  <a:pt x="7211878" y="178511"/>
                  <a:pt x="7005234" y="173345"/>
                </a:cubicBezTo>
                <a:cubicBezTo>
                  <a:pt x="6944819" y="163275"/>
                  <a:pt x="6863598" y="148997"/>
                  <a:pt x="6803756" y="142348"/>
                </a:cubicBezTo>
                <a:cubicBezTo>
                  <a:pt x="6747044" y="136047"/>
                  <a:pt x="6690102" y="132016"/>
                  <a:pt x="6633275" y="126850"/>
                </a:cubicBezTo>
                <a:cubicBezTo>
                  <a:pt x="6253166" y="-126559"/>
                  <a:pt x="6568799" y="71210"/>
                  <a:pt x="5377912" y="111352"/>
                </a:cubicBezTo>
                <a:cubicBezTo>
                  <a:pt x="5320186" y="113298"/>
                  <a:pt x="5264404" y="132853"/>
                  <a:pt x="5207431" y="142348"/>
                </a:cubicBezTo>
                <a:cubicBezTo>
                  <a:pt x="5171398" y="148353"/>
                  <a:pt x="5135106" y="152680"/>
                  <a:pt x="5098943" y="157846"/>
                </a:cubicBezTo>
                <a:lnTo>
                  <a:pt x="5005953" y="188843"/>
                </a:lnTo>
                <a:cubicBezTo>
                  <a:pt x="4990455" y="194009"/>
                  <a:pt x="4975572" y="201655"/>
                  <a:pt x="4959458" y="204341"/>
                </a:cubicBezTo>
                <a:cubicBezTo>
                  <a:pt x="4453676" y="288642"/>
                  <a:pt x="4897890" y="219452"/>
                  <a:pt x="3611105" y="235338"/>
                </a:cubicBezTo>
                <a:lnTo>
                  <a:pt x="2526224" y="219840"/>
                </a:lnTo>
                <a:cubicBezTo>
                  <a:pt x="2390406" y="219840"/>
                  <a:pt x="2395294" y="222154"/>
                  <a:pt x="2309248" y="250836"/>
                </a:cubicBezTo>
                <a:cubicBezTo>
                  <a:pt x="2200760" y="245670"/>
                  <a:pt x="2090285" y="256638"/>
                  <a:pt x="1983783" y="235338"/>
                </a:cubicBezTo>
                <a:cubicBezTo>
                  <a:pt x="1955127" y="229607"/>
                  <a:pt x="1945570" y="190331"/>
                  <a:pt x="1921790" y="173345"/>
                </a:cubicBezTo>
                <a:cubicBezTo>
                  <a:pt x="1908496" y="163849"/>
                  <a:pt x="1875295" y="157846"/>
                  <a:pt x="1875295" y="1578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4587826-3293-4065-8518-6B3F30BEB689}"/>
              </a:ext>
            </a:extLst>
          </p:cNvPr>
          <p:cNvCxnSpPr/>
          <p:nvPr/>
        </p:nvCxnSpPr>
        <p:spPr>
          <a:xfrm flipV="1">
            <a:off x="1999281" y="5393410"/>
            <a:ext cx="0" cy="55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3E8EA2-0531-43C8-9792-0763E5027DD3}"/>
              </a:ext>
            </a:extLst>
          </p:cNvPr>
          <p:cNvSpPr txBox="1"/>
          <p:nvPr/>
        </p:nvSpPr>
        <p:spPr>
          <a:xfrm>
            <a:off x="1596326" y="5951349"/>
            <a:ext cx="10160246" cy="830997"/>
          </a:xfrm>
          <a:prstGeom prst="rect">
            <a:avLst/>
          </a:prstGeom>
          <a:noFill/>
        </p:spPr>
        <p:txBody>
          <a:bodyPr wrap="square" rtlCol="0">
            <a:spAutoFit/>
          </a:bodyPr>
          <a:lstStyle/>
          <a:p>
            <a:r>
              <a:rPr lang="en-US" sz="2400"/>
              <a:t>These slides are in Gentle-Introduction-to-Modeling-and-Analysis-part2.pptx </a:t>
            </a:r>
          </a:p>
          <a:p>
            <a:r>
              <a:rPr lang="en-US" sz="2400"/>
              <a:t>But before you look at that, please go through Gentle-Introduction-to-Alloy.pptx</a:t>
            </a:r>
          </a:p>
        </p:txBody>
      </p:sp>
    </p:spTree>
    <p:extLst>
      <p:ext uri="{BB962C8B-B14F-4D97-AF65-F5344CB8AC3E}">
        <p14:creationId xmlns:p14="http://schemas.microsoft.com/office/powerpoint/2010/main" val="371111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Oval 2"/>
          <p:cNvSpPr/>
          <p:nvPr/>
        </p:nvSpPr>
        <p:spPr>
          <a:xfrm>
            <a:off x="2619214" y="582235"/>
            <a:ext cx="681925" cy="2856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9674" y="566737"/>
            <a:ext cx="1596326" cy="1938992"/>
          </a:xfrm>
          <a:prstGeom prst="rect">
            <a:avLst/>
          </a:prstGeom>
          <a:noFill/>
        </p:spPr>
        <p:txBody>
          <a:bodyPr wrap="square" rtlCol="0">
            <a:spAutoFit/>
          </a:bodyPr>
          <a:lstStyle/>
          <a:p>
            <a:r>
              <a:rPr lang="en-US" sz="2400"/>
              <a:t>The tool organizes photos into “catalogs”</a:t>
            </a:r>
          </a:p>
        </p:txBody>
      </p:sp>
    </p:spTree>
    <p:extLst>
      <p:ext uri="{BB962C8B-B14F-4D97-AF65-F5344CB8AC3E}">
        <p14:creationId xmlns:p14="http://schemas.microsoft.com/office/powerpoint/2010/main" val="172964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4675" y="1176337"/>
            <a:ext cx="5962650" cy="4505325"/>
          </a:xfrm>
          <a:prstGeom prst="rect">
            <a:avLst/>
          </a:prstGeom>
        </p:spPr>
      </p:pic>
      <p:sp>
        <p:nvSpPr>
          <p:cNvPr id="4" name="TextBox 3"/>
          <p:cNvSpPr txBox="1"/>
          <p:nvPr/>
        </p:nvSpPr>
        <p:spPr>
          <a:xfrm>
            <a:off x="1735811" y="4262033"/>
            <a:ext cx="1224366" cy="1200329"/>
          </a:xfrm>
          <a:prstGeom prst="rect">
            <a:avLst/>
          </a:prstGeom>
          <a:noFill/>
        </p:spPr>
        <p:txBody>
          <a:bodyPr wrap="square" rtlCol="0">
            <a:spAutoFit/>
          </a:bodyPr>
          <a:lstStyle/>
          <a:p>
            <a:r>
              <a:rPr lang="en-US" sz="2400"/>
              <a:t>Give the catalog a name</a:t>
            </a:r>
          </a:p>
        </p:txBody>
      </p:sp>
    </p:spTree>
    <p:extLst>
      <p:ext uri="{BB962C8B-B14F-4D97-AF65-F5344CB8AC3E}">
        <p14:creationId xmlns:p14="http://schemas.microsoft.com/office/powerpoint/2010/main" val="119473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Oval 2"/>
          <p:cNvSpPr/>
          <p:nvPr/>
        </p:nvSpPr>
        <p:spPr>
          <a:xfrm>
            <a:off x="2619214" y="582235"/>
            <a:ext cx="681925" cy="2856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0895" y="544739"/>
            <a:ext cx="1325105" cy="830997"/>
          </a:xfrm>
          <a:prstGeom prst="rect">
            <a:avLst/>
          </a:prstGeom>
          <a:noFill/>
        </p:spPr>
        <p:txBody>
          <a:bodyPr wrap="square" rtlCol="0">
            <a:spAutoFit/>
          </a:bodyPr>
          <a:lstStyle/>
          <a:p>
            <a:r>
              <a:rPr lang="en-US" sz="2400"/>
              <a:t>Butterfly catalog</a:t>
            </a:r>
          </a:p>
        </p:txBody>
      </p:sp>
    </p:spTree>
    <p:extLst>
      <p:ext uri="{BB962C8B-B14F-4D97-AF65-F5344CB8AC3E}">
        <p14:creationId xmlns:p14="http://schemas.microsoft.com/office/powerpoint/2010/main" val="2450949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31755" y="588934"/>
            <a:ext cx="9376473" cy="5687879"/>
            <a:chOff x="464950" y="263470"/>
            <a:chExt cx="9376473" cy="5687879"/>
          </a:xfrm>
        </p:grpSpPr>
        <p:pic>
          <p:nvPicPr>
            <p:cNvPr id="2" name="Picture 1"/>
            <p:cNvPicPr>
              <a:picLocks noChangeAspect="1"/>
            </p:cNvPicPr>
            <p:nvPr/>
          </p:nvPicPr>
          <p:blipFill rotWithShape="1">
            <a:blip r:embed="rId2"/>
            <a:srcRect l="4450" t="3842" r="19280" b="13220"/>
            <a:stretch/>
          </p:blipFill>
          <p:spPr>
            <a:xfrm>
              <a:off x="542440" y="263470"/>
              <a:ext cx="9298983" cy="5687879"/>
            </a:xfrm>
            <a:prstGeom prst="rect">
              <a:avLst/>
            </a:prstGeom>
          </p:spPr>
        </p:pic>
        <p:sp>
          <p:nvSpPr>
            <p:cNvPr id="3" name="Rectangle 2"/>
            <p:cNvSpPr/>
            <p:nvPr/>
          </p:nvSpPr>
          <p:spPr>
            <a:xfrm>
              <a:off x="542440" y="3130658"/>
              <a:ext cx="1704814" cy="2820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4950" y="263470"/>
              <a:ext cx="1813302" cy="480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1859794" y="1177869"/>
            <a:ext cx="4029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35426" y="945395"/>
            <a:ext cx="1255364" cy="1200329"/>
          </a:xfrm>
          <a:prstGeom prst="rect">
            <a:avLst/>
          </a:prstGeom>
          <a:noFill/>
        </p:spPr>
        <p:txBody>
          <a:bodyPr wrap="square" rtlCol="0">
            <a:spAutoFit/>
          </a:bodyPr>
          <a:lstStyle/>
          <a:p>
            <a:r>
              <a:rPr lang="en-US" sz="2400"/>
              <a:t>Create a second catalog</a:t>
            </a:r>
          </a:p>
        </p:txBody>
      </p:sp>
    </p:spTree>
    <p:extLst>
      <p:ext uri="{BB962C8B-B14F-4D97-AF65-F5344CB8AC3E}">
        <p14:creationId xmlns:p14="http://schemas.microsoft.com/office/powerpoint/2010/main" val="351034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737" y="473748"/>
            <a:ext cx="7620000" cy="5724525"/>
          </a:xfrm>
          <a:prstGeom prst="rect">
            <a:avLst/>
          </a:prstGeom>
        </p:spPr>
      </p:pic>
      <p:pic>
        <p:nvPicPr>
          <p:cNvPr id="3" name="Picture 2"/>
          <p:cNvPicPr>
            <a:picLocks noChangeAspect="1"/>
          </p:cNvPicPr>
          <p:nvPr/>
        </p:nvPicPr>
        <p:blipFill rotWithShape="1">
          <a:blip r:embed="rId3"/>
          <a:srcRect l="24306" t="31447" r="3725" b="4702"/>
          <a:stretch/>
        </p:blipFill>
        <p:spPr>
          <a:xfrm>
            <a:off x="7098222" y="2092271"/>
            <a:ext cx="4990455" cy="3533614"/>
          </a:xfrm>
          <a:prstGeom prst="rect">
            <a:avLst/>
          </a:prstGeom>
          <a:ln>
            <a:solidFill>
              <a:schemeClr val="tx1"/>
            </a:solidFill>
          </a:ln>
        </p:spPr>
      </p:pic>
      <p:sp>
        <p:nvSpPr>
          <p:cNvPr id="4" name="Arrow: Right 3"/>
          <p:cNvSpPr/>
          <p:nvPr/>
        </p:nvSpPr>
        <p:spPr>
          <a:xfrm flipH="1">
            <a:off x="5920353" y="3223647"/>
            <a:ext cx="1177869" cy="12398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93411" y="1873129"/>
            <a:ext cx="1704812" cy="1569660"/>
          </a:xfrm>
          <a:prstGeom prst="rect">
            <a:avLst/>
          </a:prstGeom>
          <a:noFill/>
        </p:spPr>
        <p:txBody>
          <a:bodyPr wrap="square" rtlCol="0">
            <a:spAutoFit/>
          </a:bodyPr>
          <a:lstStyle/>
          <a:p>
            <a:r>
              <a:rPr lang="en-US" sz="2400" b="1">
                <a:solidFill>
                  <a:srgbClr val="FFFF00"/>
                </a:solidFill>
              </a:rPr>
              <a:t>Drag and drop Bruce Lee photos in here</a:t>
            </a:r>
          </a:p>
        </p:txBody>
      </p:sp>
    </p:spTree>
    <p:extLst>
      <p:ext uri="{BB962C8B-B14F-4D97-AF65-F5344CB8AC3E}">
        <p14:creationId xmlns:p14="http://schemas.microsoft.com/office/powerpoint/2010/main" val="613384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464948" y="2309247"/>
            <a:ext cx="1821052" cy="1569660"/>
          </a:xfrm>
          <a:prstGeom prst="rect">
            <a:avLst/>
          </a:prstGeom>
          <a:noFill/>
        </p:spPr>
        <p:txBody>
          <a:bodyPr wrap="square" rtlCol="0">
            <a:spAutoFit/>
          </a:bodyPr>
          <a:lstStyle/>
          <a:p>
            <a:r>
              <a:rPr lang="en-US" sz="2400"/>
              <a:t>A bunch of photos placed into this catalog</a:t>
            </a:r>
          </a:p>
        </p:txBody>
      </p:sp>
    </p:spTree>
    <p:extLst>
      <p:ext uri="{BB962C8B-B14F-4D97-AF65-F5344CB8AC3E}">
        <p14:creationId xmlns:p14="http://schemas.microsoft.com/office/powerpoint/2010/main" val="3580185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99281" y="666428"/>
            <a:ext cx="9360977" cy="5687878"/>
            <a:chOff x="526942" y="294468"/>
            <a:chExt cx="9360977" cy="5687878"/>
          </a:xfrm>
        </p:grpSpPr>
        <p:pic>
          <p:nvPicPr>
            <p:cNvPr id="2" name="Picture 1"/>
            <p:cNvPicPr>
              <a:picLocks noChangeAspect="1"/>
            </p:cNvPicPr>
            <p:nvPr/>
          </p:nvPicPr>
          <p:blipFill rotWithShape="1">
            <a:blip r:embed="rId2"/>
            <a:srcRect l="4322" t="4294" r="18898" b="12769"/>
            <a:stretch/>
          </p:blipFill>
          <p:spPr>
            <a:xfrm>
              <a:off x="526942" y="294468"/>
              <a:ext cx="9360977" cy="5687878"/>
            </a:xfrm>
            <a:prstGeom prst="rect">
              <a:avLst/>
            </a:prstGeom>
          </p:spPr>
        </p:pic>
        <p:sp>
          <p:nvSpPr>
            <p:cNvPr id="3" name="Rectangle 2"/>
            <p:cNvSpPr/>
            <p:nvPr/>
          </p:nvSpPr>
          <p:spPr>
            <a:xfrm>
              <a:off x="526942" y="3130658"/>
              <a:ext cx="1782305" cy="285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6942" y="294468"/>
              <a:ext cx="1735811" cy="44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1627321" y="1999281"/>
            <a:ext cx="3719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33954" y="1766806"/>
            <a:ext cx="1270858" cy="1569660"/>
          </a:xfrm>
          <a:prstGeom prst="rect">
            <a:avLst/>
          </a:prstGeom>
          <a:noFill/>
        </p:spPr>
        <p:txBody>
          <a:bodyPr wrap="square" rtlCol="0">
            <a:spAutoFit/>
          </a:bodyPr>
          <a:lstStyle/>
          <a:p>
            <a:r>
              <a:rPr lang="en-US" sz="2400"/>
              <a:t>Save the catalog under a name</a:t>
            </a:r>
          </a:p>
        </p:txBody>
      </p:sp>
    </p:spTree>
    <p:extLst>
      <p:ext uri="{BB962C8B-B14F-4D97-AF65-F5344CB8AC3E}">
        <p14:creationId xmlns:p14="http://schemas.microsoft.com/office/powerpoint/2010/main" val="4203089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Oval 2"/>
          <p:cNvSpPr/>
          <p:nvPr/>
        </p:nvSpPr>
        <p:spPr>
          <a:xfrm>
            <a:off x="2619214" y="582234"/>
            <a:ext cx="852406" cy="33216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3403" y="544739"/>
            <a:ext cx="1402597" cy="830997"/>
          </a:xfrm>
          <a:prstGeom prst="rect">
            <a:avLst/>
          </a:prstGeom>
          <a:noFill/>
        </p:spPr>
        <p:txBody>
          <a:bodyPr wrap="square" rtlCol="0">
            <a:spAutoFit/>
          </a:bodyPr>
          <a:lstStyle/>
          <a:p>
            <a:r>
              <a:rPr lang="en-US" sz="2400"/>
              <a:t>Bruce Lee catalog</a:t>
            </a:r>
          </a:p>
        </p:txBody>
      </p:sp>
    </p:spTree>
    <p:extLst>
      <p:ext uri="{BB962C8B-B14F-4D97-AF65-F5344CB8AC3E}">
        <p14:creationId xmlns:p14="http://schemas.microsoft.com/office/powerpoint/2010/main" val="5203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A5007C-E025-41D0-BE01-A0606251C62A}"/>
              </a:ext>
            </a:extLst>
          </p:cNvPr>
          <p:cNvPicPr>
            <a:picLocks noChangeAspect="1"/>
          </p:cNvPicPr>
          <p:nvPr/>
        </p:nvPicPr>
        <p:blipFill rotWithShape="1">
          <a:blip r:embed="rId2"/>
          <a:srcRect l="39406" t="34332" r="15086" b="34450"/>
          <a:stretch/>
        </p:blipFill>
        <p:spPr>
          <a:xfrm>
            <a:off x="4169045" y="2905931"/>
            <a:ext cx="5548394" cy="2045777"/>
          </a:xfrm>
          <a:prstGeom prst="rect">
            <a:avLst/>
          </a:prstGeom>
          <a:ln>
            <a:solidFill>
              <a:schemeClr val="tx1"/>
            </a:solidFill>
          </a:ln>
        </p:spPr>
      </p:pic>
      <p:sp>
        <p:nvSpPr>
          <p:cNvPr id="9" name="TextBox 8"/>
          <p:cNvSpPr txBox="1"/>
          <p:nvPr/>
        </p:nvSpPr>
        <p:spPr>
          <a:xfrm flipH="1">
            <a:off x="1475219" y="2947633"/>
            <a:ext cx="1348353" cy="830997"/>
          </a:xfrm>
          <a:prstGeom prst="rect">
            <a:avLst/>
          </a:prstGeom>
          <a:solidFill>
            <a:srgbClr val="FFFF00"/>
          </a:solidFill>
        </p:spPr>
        <p:txBody>
          <a:bodyPr wrap="square" rtlCol="0">
            <a:spAutoFit/>
          </a:bodyPr>
          <a:lstStyle/>
          <a:p>
            <a:r>
              <a:rPr lang="en-US" sz="2400"/>
              <a:t>What is a model?</a:t>
            </a:r>
          </a:p>
        </p:txBody>
      </p:sp>
      <p:sp>
        <p:nvSpPr>
          <p:cNvPr id="4" name="Freeform: Shape 3"/>
          <p:cNvSpPr/>
          <p:nvPr/>
        </p:nvSpPr>
        <p:spPr>
          <a:xfrm>
            <a:off x="5899985" y="3665349"/>
            <a:ext cx="1740679" cy="543144"/>
          </a:xfrm>
          <a:custGeom>
            <a:avLst/>
            <a:gdLst>
              <a:gd name="connsiteX0" fmla="*/ 593805 w 1740679"/>
              <a:gd name="connsiteY0" fmla="*/ 31700 h 543144"/>
              <a:gd name="connsiteX1" fmla="*/ 361330 w 1740679"/>
              <a:gd name="connsiteY1" fmla="*/ 47199 h 543144"/>
              <a:gd name="connsiteX2" fmla="*/ 314835 w 1740679"/>
              <a:gd name="connsiteY2" fmla="*/ 62697 h 543144"/>
              <a:gd name="connsiteX3" fmla="*/ 237344 w 1740679"/>
              <a:gd name="connsiteY3" fmla="*/ 78195 h 543144"/>
              <a:gd name="connsiteX4" fmla="*/ 159852 w 1740679"/>
              <a:gd name="connsiteY4" fmla="*/ 62697 h 543144"/>
              <a:gd name="connsiteX5" fmla="*/ 51364 w 1740679"/>
              <a:gd name="connsiteY5" fmla="*/ 31700 h 543144"/>
              <a:gd name="connsiteX6" fmla="*/ 20368 w 1740679"/>
              <a:gd name="connsiteY6" fmla="*/ 78195 h 543144"/>
              <a:gd name="connsiteX7" fmla="*/ 20368 w 1740679"/>
              <a:gd name="connsiteY7" fmla="*/ 341666 h 543144"/>
              <a:gd name="connsiteX8" fmla="*/ 97859 w 1740679"/>
              <a:gd name="connsiteY8" fmla="*/ 465653 h 543144"/>
              <a:gd name="connsiteX9" fmla="*/ 113357 w 1740679"/>
              <a:gd name="connsiteY9" fmla="*/ 527646 h 543144"/>
              <a:gd name="connsiteX10" fmla="*/ 159852 w 1740679"/>
              <a:gd name="connsiteY10" fmla="*/ 543144 h 543144"/>
              <a:gd name="connsiteX11" fmla="*/ 500815 w 1740679"/>
              <a:gd name="connsiteY11" fmla="*/ 527646 h 543144"/>
              <a:gd name="connsiteX12" fmla="*/ 655798 w 1740679"/>
              <a:gd name="connsiteY12" fmla="*/ 512148 h 543144"/>
              <a:gd name="connsiteX13" fmla="*/ 841778 w 1740679"/>
              <a:gd name="connsiteY13" fmla="*/ 543144 h 543144"/>
              <a:gd name="connsiteX14" fmla="*/ 1694185 w 1740679"/>
              <a:gd name="connsiteY14" fmla="*/ 527646 h 543144"/>
              <a:gd name="connsiteX15" fmla="*/ 1725181 w 1740679"/>
              <a:gd name="connsiteY15" fmla="*/ 481151 h 543144"/>
              <a:gd name="connsiteX16" fmla="*/ 1740679 w 1740679"/>
              <a:gd name="connsiteY16" fmla="*/ 388161 h 543144"/>
              <a:gd name="connsiteX17" fmla="*/ 1725181 w 1740679"/>
              <a:gd name="connsiteY17" fmla="*/ 155687 h 543144"/>
              <a:gd name="connsiteX18" fmla="*/ 1709683 w 1740679"/>
              <a:gd name="connsiteY18" fmla="*/ 109192 h 543144"/>
              <a:gd name="connsiteX19" fmla="*/ 1291229 w 1740679"/>
              <a:gd name="connsiteY19" fmla="*/ 31700 h 543144"/>
              <a:gd name="connsiteX20" fmla="*/ 717791 w 1740679"/>
              <a:gd name="connsiteY20" fmla="*/ 31700 h 543144"/>
              <a:gd name="connsiteX21" fmla="*/ 593805 w 1740679"/>
              <a:gd name="connsiteY21" fmla="*/ 31700 h 54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0679" h="543144">
                <a:moveTo>
                  <a:pt x="593805" y="31700"/>
                </a:moveTo>
                <a:cubicBezTo>
                  <a:pt x="534395" y="34283"/>
                  <a:pt x="438519" y="38622"/>
                  <a:pt x="361330" y="47199"/>
                </a:cubicBezTo>
                <a:cubicBezTo>
                  <a:pt x="345093" y="49003"/>
                  <a:pt x="330684" y="58735"/>
                  <a:pt x="314835" y="62697"/>
                </a:cubicBezTo>
                <a:cubicBezTo>
                  <a:pt x="289280" y="69086"/>
                  <a:pt x="263174" y="73029"/>
                  <a:pt x="237344" y="78195"/>
                </a:cubicBezTo>
                <a:cubicBezTo>
                  <a:pt x="211513" y="73029"/>
                  <a:pt x="183413" y="74478"/>
                  <a:pt x="159852" y="62697"/>
                </a:cubicBezTo>
                <a:cubicBezTo>
                  <a:pt x="57257" y="11400"/>
                  <a:pt x="174503" y="916"/>
                  <a:pt x="51364" y="31700"/>
                </a:cubicBezTo>
                <a:cubicBezTo>
                  <a:pt x="41032" y="47198"/>
                  <a:pt x="28698" y="61535"/>
                  <a:pt x="20368" y="78195"/>
                </a:cubicBezTo>
                <a:cubicBezTo>
                  <a:pt x="-19319" y="157568"/>
                  <a:pt x="9285" y="267779"/>
                  <a:pt x="20368" y="341666"/>
                </a:cubicBezTo>
                <a:cubicBezTo>
                  <a:pt x="34713" y="437299"/>
                  <a:pt x="37029" y="425099"/>
                  <a:pt x="97859" y="465653"/>
                </a:cubicBezTo>
                <a:cubicBezTo>
                  <a:pt x="103025" y="486317"/>
                  <a:pt x="100051" y="511013"/>
                  <a:pt x="113357" y="527646"/>
                </a:cubicBezTo>
                <a:cubicBezTo>
                  <a:pt x="123562" y="540403"/>
                  <a:pt x="143515" y="543144"/>
                  <a:pt x="159852" y="543144"/>
                </a:cubicBezTo>
                <a:cubicBezTo>
                  <a:pt x="273624" y="543144"/>
                  <a:pt x="387161" y="532812"/>
                  <a:pt x="500815" y="527646"/>
                </a:cubicBezTo>
                <a:cubicBezTo>
                  <a:pt x="552476" y="522480"/>
                  <a:pt x="603879" y="512148"/>
                  <a:pt x="655798" y="512148"/>
                </a:cubicBezTo>
                <a:cubicBezTo>
                  <a:pt x="728360" y="512148"/>
                  <a:pt x="776486" y="526821"/>
                  <a:pt x="841778" y="543144"/>
                </a:cubicBezTo>
                <a:cubicBezTo>
                  <a:pt x="1125914" y="537978"/>
                  <a:pt x="1410700" y="547540"/>
                  <a:pt x="1694185" y="527646"/>
                </a:cubicBezTo>
                <a:cubicBezTo>
                  <a:pt x="1712766" y="526342"/>
                  <a:pt x="1719291" y="498822"/>
                  <a:pt x="1725181" y="481151"/>
                </a:cubicBezTo>
                <a:cubicBezTo>
                  <a:pt x="1735118" y="451339"/>
                  <a:pt x="1735513" y="419158"/>
                  <a:pt x="1740679" y="388161"/>
                </a:cubicBezTo>
                <a:cubicBezTo>
                  <a:pt x="1735513" y="310670"/>
                  <a:pt x="1733757" y="232875"/>
                  <a:pt x="1725181" y="155687"/>
                </a:cubicBezTo>
                <a:cubicBezTo>
                  <a:pt x="1723377" y="139450"/>
                  <a:pt x="1721235" y="120744"/>
                  <a:pt x="1709683" y="109192"/>
                </a:cubicBezTo>
                <a:cubicBezTo>
                  <a:pt x="1590500" y="-9991"/>
                  <a:pt x="1466798" y="40061"/>
                  <a:pt x="1291229" y="31700"/>
                </a:cubicBezTo>
                <a:cubicBezTo>
                  <a:pt x="1068965" y="-23864"/>
                  <a:pt x="1208908" y="5153"/>
                  <a:pt x="717791" y="31700"/>
                </a:cubicBezTo>
                <a:cubicBezTo>
                  <a:pt x="676757" y="33918"/>
                  <a:pt x="653215" y="29117"/>
                  <a:pt x="593805" y="3170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820692" y="3363132"/>
            <a:ext cx="3079293" cy="44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08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417803" cy="2387600"/>
          </a:xfrm>
        </p:spPr>
        <p:txBody>
          <a:bodyPr/>
          <a:lstStyle/>
          <a:p>
            <a:r>
              <a:rPr lang="en-US"/>
              <a:t>Create more catalogs …</a:t>
            </a:r>
          </a:p>
        </p:txBody>
      </p:sp>
    </p:spTree>
    <p:extLst>
      <p:ext uri="{BB962C8B-B14F-4D97-AF65-F5344CB8AC3E}">
        <p14:creationId xmlns:p14="http://schemas.microsoft.com/office/powerpoint/2010/main" val="366256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4936" y="659727"/>
            <a:ext cx="7620000" cy="5724525"/>
          </a:xfrm>
          <a:prstGeom prst="rect">
            <a:avLst/>
          </a:prstGeom>
        </p:spPr>
      </p:pic>
      <p:sp>
        <p:nvSpPr>
          <p:cNvPr id="3" name="Oval 2"/>
          <p:cNvSpPr/>
          <p:nvPr/>
        </p:nvSpPr>
        <p:spPr>
          <a:xfrm>
            <a:off x="3161654" y="659727"/>
            <a:ext cx="1720311" cy="3476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1444" y="659727"/>
            <a:ext cx="2239506" cy="1200329"/>
          </a:xfrm>
          <a:prstGeom prst="rect">
            <a:avLst/>
          </a:prstGeom>
          <a:noFill/>
        </p:spPr>
        <p:txBody>
          <a:bodyPr wrap="square" rtlCol="0">
            <a:spAutoFit/>
          </a:bodyPr>
          <a:lstStyle/>
          <a:p>
            <a:r>
              <a:rPr lang="en-US" sz="2400"/>
              <a:t>Arnold Schwarzenneger catalog</a:t>
            </a:r>
          </a:p>
        </p:txBody>
      </p:sp>
    </p:spTree>
    <p:extLst>
      <p:ext uri="{BB962C8B-B14F-4D97-AF65-F5344CB8AC3E}">
        <p14:creationId xmlns:p14="http://schemas.microsoft.com/office/powerpoint/2010/main" val="2130976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566737"/>
            <a:ext cx="7620000" cy="5724525"/>
          </a:xfrm>
          <a:prstGeom prst="rect">
            <a:avLst/>
          </a:prstGeom>
        </p:spPr>
      </p:pic>
      <p:sp>
        <p:nvSpPr>
          <p:cNvPr id="3" name="Oval 2"/>
          <p:cNvSpPr/>
          <p:nvPr/>
        </p:nvSpPr>
        <p:spPr>
          <a:xfrm>
            <a:off x="2541721" y="566737"/>
            <a:ext cx="1038387" cy="36316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6057" y="566737"/>
            <a:ext cx="1797804" cy="830997"/>
          </a:xfrm>
          <a:prstGeom prst="rect">
            <a:avLst/>
          </a:prstGeom>
          <a:noFill/>
        </p:spPr>
        <p:txBody>
          <a:bodyPr wrap="square" rtlCol="0">
            <a:spAutoFit/>
          </a:bodyPr>
          <a:lstStyle/>
          <a:p>
            <a:r>
              <a:rPr lang="en-US" sz="2400"/>
              <a:t>Bodybuilder catalog</a:t>
            </a:r>
          </a:p>
        </p:txBody>
      </p:sp>
    </p:spTree>
    <p:extLst>
      <p:ext uri="{BB962C8B-B14F-4D97-AF65-F5344CB8AC3E}">
        <p14:creationId xmlns:p14="http://schemas.microsoft.com/office/powerpoint/2010/main" val="66852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a:xfrm>
            <a:off x="838200" y="1825625"/>
            <a:ext cx="10515600" cy="1243039"/>
          </a:xfrm>
        </p:spPr>
        <p:txBody>
          <a:bodyPr/>
          <a:lstStyle/>
          <a:p>
            <a:r>
              <a:rPr lang="en-US"/>
              <a:t>The tool (application) contains catalogs</a:t>
            </a:r>
          </a:p>
          <a:p>
            <a:r>
              <a:rPr lang="en-US"/>
              <a:t>Each catalog contains photos (assets)</a:t>
            </a:r>
          </a:p>
        </p:txBody>
      </p:sp>
    </p:spTree>
    <p:extLst>
      <p:ext uri="{BB962C8B-B14F-4D97-AF65-F5344CB8AC3E}">
        <p14:creationId xmlns:p14="http://schemas.microsoft.com/office/powerpoint/2010/main" val="229756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a:xfrm>
            <a:off x="838200" y="1825625"/>
            <a:ext cx="10515600" cy="1243039"/>
          </a:xfrm>
        </p:spPr>
        <p:txBody>
          <a:bodyPr/>
          <a:lstStyle/>
          <a:p>
            <a:r>
              <a:rPr lang="en-US"/>
              <a:t>The tool (application) contains catalogs</a:t>
            </a:r>
          </a:p>
          <a:p>
            <a:r>
              <a:rPr lang="en-US"/>
              <a:t>Each catalog contains photos (assets)</a:t>
            </a:r>
          </a:p>
        </p:txBody>
      </p:sp>
      <p:sp>
        <p:nvSpPr>
          <p:cNvPr id="4" name="Arrow: Down 3"/>
          <p:cNvSpPr/>
          <p:nvPr/>
        </p:nvSpPr>
        <p:spPr>
          <a:xfrm flipV="1">
            <a:off x="5641381" y="2805193"/>
            <a:ext cx="542441" cy="1162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91930" y="4048232"/>
            <a:ext cx="4479010" cy="1938992"/>
          </a:xfrm>
          <a:prstGeom prst="rect">
            <a:avLst/>
          </a:prstGeom>
          <a:noFill/>
        </p:spPr>
        <p:txBody>
          <a:bodyPr wrap="square" rtlCol="0">
            <a:spAutoFit/>
          </a:bodyPr>
          <a:lstStyle/>
          <a:p>
            <a:r>
              <a:rPr lang="en-US" sz="2400"/>
              <a:t>I will often use the general term “assets” because the tool can manage more than just photos. It can also manage movies and soundtracks.</a:t>
            </a:r>
          </a:p>
        </p:txBody>
      </p:sp>
      <p:sp>
        <p:nvSpPr>
          <p:cNvPr id="6" name="Freeform: Shape 5"/>
          <p:cNvSpPr/>
          <p:nvPr/>
        </p:nvSpPr>
        <p:spPr>
          <a:xfrm>
            <a:off x="5439905" y="2251308"/>
            <a:ext cx="995703" cy="569383"/>
          </a:xfrm>
          <a:custGeom>
            <a:avLst/>
            <a:gdLst>
              <a:gd name="connsiteX0" fmla="*/ 294468 w 995703"/>
              <a:gd name="connsiteY0" fmla="*/ 26942 h 569383"/>
              <a:gd name="connsiteX1" fmla="*/ 123986 w 995703"/>
              <a:gd name="connsiteY1" fmla="*/ 57939 h 569383"/>
              <a:gd name="connsiteX2" fmla="*/ 30997 w 995703"/>
              <a:gd name="connsiteY2" fmla="*/ 119932 h 569383"/>
              <a:gd name="connsiteX3" fmla="*/ 0 w 995703"/>
              <a:gd name="connsiteY3" fmla="*/ 228420 h 569383"/>
              <a:gd name="connsiteX4" fmla="*/ 30997 w 995703"/>
              <a:gd name="connsiteY4" fmla="*/ 383403 h 569383"/>
              <a:gd name="connsiteX5" fmla="*/ 46495 w 995703"/>
              <a:gd name="connsiteY5" fmla="*/ 507390 h 569383"/>
              <a:gd name="connsiteX6" fmla="*/ 61993 w 995703"/>
              <a:gd name="connsiteY6" fmla="*/ 553885 h 569383"/>
              <a:gd name="connsiteX7" fmla="*/ 123986 w 995703"/>
              <a:gd name="connsiteY7" fmla="*/ 569383 h 569383"/>
              <a:gd name="connsiteX8" fmla="*/ 278969 w 995703"/>
              <a:gd name="connsiteY8" fmla="*/ 553885 h 569383"/>
              <a:gd name="connsiteX9" fmla="*/ 340963 w 995703"/>
              <a:gd name="connsiteY9" fmla="*/ 538387 h 569383"/>
              <a:gd name="connsiteX10" fmla="*/ 387458 w 995703"/>
              <a:gd name="connsiteY10" fmla="*/ 522888 h 569383"/>
              <a:gd name="connsiteX11" fmla="*/ 929898 w 995703"/>
              <a:gd name="connsiteY11" fmla="*/ 491892 h 569383"/>
              <a:gd name="connsiteX12" fmla="*/ 976393 w 995703"/>
              <a:gd name="connsiteY12" fmla="*/ 460895 h 569383"/>
              <a:gd name="connsiteX13" fmla="*/ 991891 w 995703"/>
              <a:gd name="connsiteY13" fmla="*/ 414400 h 569383"/>
              <a:gd name="connsiteX14" fmla="*/ 945397 w 995703"/>
              <a:gd name="connsiteY14" fmla="*/ 135431 h 569383"/>
              <a:gd name="connsiteX15" fmla="*/ 821410 w 995703"/>
              <a:gd name="connsiteY15" fmla="*/ 57939 h 569383"/>
              <a:gd name="connsiteX16" fmla="*/ 774915 w 995703"/>
              <a:gd name="connsiteY16" fmla="*/ 42441 h 569383"/>
              <a:gd name="connsiteX17" fmla="*/ 480447 w 995703"/>
              <a:gd name="connsiteY17" fmla="*/ 26942 h 569383"/>
              <a:gd name="connsiteX18" fmla="*/ 294468 w 995703"/>
              <a:gd name="connsiteY18" fmla="*/ 26942 h 56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5703" h="569383">
                <a:moveTo>
                  <a:pt x="294468" y="26942"/>
                </a:moveTo>
                <a:cubicBezTo>
                  <a:pt x="235058" y="32108"/>
                  <a:pt x="153213" y="43326"/>
                  <a:pt x="123986" y="57939"/>
                </a:cubicBezTo>
                <a:cubicBezTo>
                  <a:pt x="90666" y="74599"/>
                  <a:pt x="30997" y="119932"/>
                  <a:pt x="30997" y="119932"/>
                </a:cubicBezTo>
                <a:cubicBezTo>
                  <a:pt x="23687" y="141860"/>
                  <a:pt x="0" y="208956"/>
                  <a:pt x="0" y="228420"/>
                </a:cubicBezTo>
                <a:cubicBezTo>
                  <a:pt x="0" y="299660"/>
                  <a:pt x="11909" y="326144"/>
                  <a:pt x="30997" y="383403"/>
                </a:cubicBezTo>
                <a:cubicBezTo>
                  <a:pt x="36163" y="424732"/>
                  <a:pt x="39044" y="466411"/>
                  <a:pt x="46495" y="507390"/>
                </a:cubicBezTo>
                <a:cubicBezTo>
                  <a:pt x="49417" y="523463"/>
                  <a:pt x="49236" y="543680"/>
                  <a:pt x="61993" y="553885"/>
                </a:cubicBezTo>
                <a:cubicBezTo>
                  <a:pt x="78626" y="567191"/>
                  <a:pt x="103322" y="564217"/>
                  <a:pt x="123986" y="569383"/>
                </a:cubicBezTo>
                <a:cubicBezTo>
                  <a:pt x="175647" y="564217"/>
                  <a:pt x="227572" y="561227"/>
                  <a:pt x="278969" y="553885"/>
                </a:cubicBezTo>
                <a:cubicBezTo>
                  <a:pt x="300056" y="550873"/>
                  <a:pt x="320482" y="544239"/>
                  <a:pt x="340963" y="538387"/>
                </a:cubicBezTo>
                <a:cubicBezTo>
                  <a:pt x="356671" y="533899"/>
                  <a:pt x="371172" y="524174"/>
                  <a:pt x="387458" y="522888"/>
                </a:cubicBezTo>
                <a:cubicBezTo>
                  <a:pt x="568005" y="508634"/>
                  <a:pt x="749085" y="502224"/>
                  <a:pt x="929898" y="491892"/>
                </a:cubicBezTo>
                <a:cubicBezTo>
                  <a:pt x="945396" y="481560"/>
                  <a:pt x="964757" y="475440"/>
                  <a:pt x="976393" y="460895"/>
                </a:cubicBezTo>
                <a:cubicBezTo>
                  <a:pt x="986598" y="448138"/>
                  <a:pt x="991891" y="430737"/>
                  <a:pt x="991891" y="414400"/>
                </a:cubicBezTo>
                <a:cubicBezTo>
                  <a:pt x="991891" y="334516"/>
                  <a:pt x="1015458" y="205492"/>
                  <a:pt x="945397" y="135431"/>
                </a:cubicBezTo>
                <a:cubicBezTo>
                  <a:pt x="912024" y="102058"/>
                  <a:pt x="864376" y="76353"/>
                  <a:pt x="821410" y="57939"/>
                </a:cubicBezTo>
                <a:cubicBezTo>
                  <a:pt x="806394" y="51504"/>
                  <a:pt x="790413" y="47607"/>
                  <a:pt x="774915" y="42441"/>
                </a:cubicBezTo>
                <a:cubicBezTo>
                  <a:pt x="657602" y="-35769"/>
                  <a:pt x="755497" y="15940"/>
                  <a:pt x="480447" y="26942"/>
                </a:cubicBezTo>
                <a:cubicBezTo>
                  <a:pt x="433989" y="28800"/>
                  <a:pt x="353878" y="21776"/>
                  <a:pt x="294468" y="2694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120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“select” photos</a:t>
            </a:r>
          </a:p>
        </p:txBody>
      </p:sp>
    </p:spTree>
    <p:extLst>
      <p:ext uri="{BB962C8B-B14F-4D97-AF65-F5344CB8AC3E}">
        <p14:creationId xmlns:p14="http://schemas.microsoft.com/office/powerpoint/2010/main" val="129953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rot="1934373" flipV="1">
            <a:off x="7018990" y="3616595"/>
            <a:ext cx="407758" cy="140435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55395" y="5021451"/>
            <a:ext cx="3797093" cy="830997"/>
          </a:xfrm>
          <a:prstGeom prst="rect">
            <a:avLst/>
          </a:prstGeom>
          <a:noFill/>
        </p:spPr>
        <p:txBody>
          <a:bodyPr wrap="square" rtlCol="0">
            <a:spAutoFit/>
          </a:bodyPr>
          <a:lstStyle/>
          <a:p>
            <a:r>
              <a:rPr lang="en-US" sz="2400">
                <a:solidFill>
                  <a:schemeClr val="bg1"/>
                </a:solidFill>
              </a:rPr>
              <a:t>Two photos were “selected” by clicking on them</a:t>
            </a:r>
          </a:p>
        </p:txBody>
      </p:sp>
      <p:sp>
        <p:nvSpPr>
          <p:cNvPr id="6" name="Arrow: Right 5"/>
          <p:cNvSpPr/>
          <p:nvPr/>
        </p:nvSpPr>
        <p:spPr>
          <a:xfrm rot="1304314" flipH="1">
            <a:off x="4295860" y="4653274"/>
            <a:ext cx="1131368" cy="369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603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4881958" y="4401519"/>
            <a:ext cx="4497513" cy="830997"/>
          </a:xfrm>
          <a:prstGeom prst="rect">
            <a:avLst/>
          </a:prstGeom>
          <a:noFill/>
        </p:spPr>
        <p:txBody>
          <a:bodyPr wrap="none" rtlCol="0">
            <a:spAutoFit/>
          </a:bodyPr>
          <a:lstStyle/>
          <a:p>
            <a:r>
              <a:rPr lang="en-US" sz="2400">
                <a:solidFill>
                  <a:schemeClr val="bg1"/>
                </a:solidFill>
              </a:rPr>
              <a:t>No photos selected</a:t>
            </a:r>
          </a:p>
          <a:p>
            <a:r>
              <a:rPr lang="en-US" sz="2400">
                <a:solidFill>
                  <a:schemeClr val="bg1"/>
                </a:solidFill>
              </a:rPr>
              <a:t>i.e., selection = empty (Undefined)</a:t>
            </a:r>
          </a:p>
        </p:txBody>
      </p:sp>
    </p:spTree>
    <p:extLst>
      <p:ext uri="{BB962C8B-B14F-4D97-AF65-F5344CB8AC3E}">
        <p14:creationId xmlns:p14="http://schemas.microsoft.com/office/powerpoint/2010/main" val="2270157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rot="1934373" flipV="1">
            <a:off x="7018990" y="3616595"/>
            <a:ext cx="407758" cy="140435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55395" y="5021451"/>
            <a:ext cx="2999154" cy="830997"/>
          </a:xfrm>
          <a:prstGeom prst="rect">
            <a:avLst/>
          </a:prstGeom>
          <a:noFill/>
        </p:spPr>
        <p:txBody>
          <a:bodyPr wrap="none" rtlCol="0">
            <a:spAutoFit/>
          </a:bodyPr>
          <a:lstStyle/>
          <a:p>
            <a:r>
              <a:rPr lang="en-US" sz="2400">
                <a:solidFill>
                  <a:schemeClr val="bg1"/>
                </a:solidFill>
              </a:rPr>
              <a:t>Five photos “showing”</a:t>
            </a:r>
          </a:p>
          <a:p>
            <a:r>
              <a:rPr lang="en-US" sz="2400">
                <a:solidFill>
                  <a:schemeClr val="bg1"/>
                </a:solidFill>
              </a:rPr>
              <a:t>Two photos “selected”</a:t>
            </a:r>
          </a:p>
        </p:txBody>
      </p:sp>
      <p:sp>
        <p:nvSpPr>
          <p:cNvPr id="6" name="Arrow: Right 5"/>
          <p:cNvSpPr/>
          <p:nvPr/>
        </p:nvSpPr>
        <p:spPr>
          <a:xfrm rot="1304314" flipH="1">
            <a:off x="4295860" y="4653274"/>
            <a:ext cx="1131368" cy="3693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rot="2148165" flipH="1">
            <a:off x="3416146" y="3680244"/>
            <a:ext cx="2474299" cy="37017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rot="3686754" flipH="1">
            <a:off x="4979304" y="3642938"/>
            <a:ext cx="1233850" cy="38417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p:cNvSpPr/>
          <p:nvPr/>
        </p:nvSpPr>
        <p:spPr>
          <a:xfrm rot="1003890" flipV="1">
            <a:off x="6365529" y="3275726"/>
            <a:ext cx="407758" cy="140435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427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0" y="566737"/>
            <a:ext cx="7620000" cy="5724525"/>
          </a:xfrm>
          <a:prstGeom prst="rect">
            <a:avLst/>
          </a:prstGeom>
        </p:spPr>
      </p:pic>
      <p:sp>
        <p:nvSpPr>
          <p:cNvPr id="8" name="Arrow: Down 7"/>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87812" y="4265319"/>
            <a:ext cx="2473947" cy="461665"/>
          </a:xfrm>
          <a:prstGeom prst="rect">
            <a:avLst/>
          </a:prstGeom>
          <a:noFill/>
        </p:spPr>
        <p:txBody>
          <a:bodyPr wrap="none" rtlCol="0">
            <a:spAutoFit/>
          </a:bodyPr>
          <a:lstStyle/>
          <a:p>
            <a:r>
              <a:rPr lang="en-US" sz="2400">
                <a:solidFill>
                  <a:schemeClr val="bg1"/>
                </a:solidFill>
              </a:rPr>
              <a:t>2 “hidden” photos</a:t>
            </a:r>
          </a:p>
        </p:txBody>
      </p:sp>
      <p:sp>
        <p:nvSpPr>
          <p:cNvPr id="10" name="Oval 9"/>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78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96" y="289530"/>
            <a:ext cx="5287875" cy="3422313"/>
          </a:xfrm>
          <a:prstGeom prst="rect">
            <a:avLst/>
          </a:prstGeom>
        </p:spPr>
      </p:pic>
      <p:sp>
        <p:nvSpPr>
          <p:cNvPr id="3" name="TextBox 2"/>
          <p:cNvSpPr txBox="1"/>
          <p:nvPr/>
        </p:nvSpPr>
        <p:spPr>
          <a:xfrm>
            <a:off x="6509287" y="1769853"/>
            <a:ext cx="5061386" cy="461665"/>
          </a:xfrm>
          <a:prstGeom prst="rect">
            <a:avLst/>
          </a:prstGeom>
          <a:noFill/>
        </p:spPr>
        <p:txBody>
          <a:bodyPr wrap="none" rtlCol="0">
            <a:spAutoFit/>
          </a:bodyPr>
          <a:lstStyle/>
          <a:p>
            <a:r>
              <a:rPr lang="en-US" sz="2400"/>
              <a:t>A map is a model of the physical world</a:t>
            </a:r>
          </a:p>
        </p:txBody>
      </p:sp>
      <p:pic>
        <p:nvPicPr>
          <p:cNvPr id="5" name="Picture 4"/>
          <p:cNvPicPr>
            <a:picLocks noChangeAspect="1"/>
          </p:cNvPicPr>
          <p:nvPr/>
        </p:nvPicPr>
        <p:blipFill rotWithShape="1">
          <a:blip r:embed="rId3"/>
          <a:srcRect l="17034" t="47546" r="55508" b="16322"/>
          <a:stretch/>
        </p:blipFill>
        <p:spPr>
          <a:xfrm>
            <a:off x="1549830" y="3921071"/>
            <a:ext cx="3347635" cy="2340244"/>
          </a:xfrm>
          <a:prstGeom prst="rect">
            <a:avLst/>
          </a:prstGeom>
        </p:spPr>
      </p:pic>
      <p:sp>
        <p:nvSpPr>
          <p:cNvPr id="6" name="TextBox 5"/>
          <p:cNvSpPr txBox="1"/>
          <p:nvPr/>
        </p:nvSpPr>
        <p:spPr>
          <a:xfrm>
            <a:off x="5346914" y="4860360"/>
            <a:ext cx="4725974" cy="461665"/>
          </a:xfrm>
          <a:prstGeom prst="rect">
            <a:avLst/>
          </a:prstGeom>
          <a:noFill/>
        </p:spPr>
        <p:txBody>
          <a:bodyPr wrap="none" rtlCol="0">
            <a:spAutoFit/>
          </a:bodyPr>
          <a:lstStyle/>
          <a:p>
            <a:r>
              <a:rPr lang="en-US" sz="2400"/>
              <a:t>This is a model of an actual airplane</a:t>
            </a:r>
          </a:p>
        </p:txBody>
      </p:sp>
    </p:spTree>
    <p:extLst>
      <p:ext uri="{BB962C8B-B14F-4D97-AF65-F5344CB8AC3E}">
        <p14:creationId xmlns:p14="http://schemas.microsoft.com/office/powerpoint/2010/main" val="817633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0" y="566737"/>
            <a:ext cx="7620000" cy="5724525"/>
          </a:xfrm>
          <a:prstGeom prst="rect">
            <a:avLst/>
          </a:prstGeom>
        </p:spPr>
      </p:pic>
      <p:sp>
        <p:nvSpPr>
          <p:cNvPr id="2" name="TextBox 1"/>
          <p:cNvSpPr txBox="1"/>
          <p:nvPr/>
        </p:nvSpPr>
        <p:spPr>
          <a:xfrm>
            <a:off x="2681207" y="4525505"/>
            <a:ext cx="3718010" cy="1200329"/>
          </a:xfrm>
          <a:prstGeom prst="rect">
            <a:avLst/>
          </a:prstGeom>
          <a:noFill/>
        </p:spPr>
        <p:txBody>
          <a:bodyPr wrap="square" rtlCol="0">
            <a:spAutoFit/>
          </a:bodyPr>
          <a:lstStyle/>
          <a:p>
            <a:r>
              <a:rPr lang="en-US" sz="2400">
                <a:solidFill>
                  <a:schemeClr val="bg1"/>
                </a:solidFill>
              </a:rPr>
              <a:t>Can only select photos that are showing (i.e., cannot select hidden photos)</a:t>
            </a:r>
          </a:p>
        </p:txBody>
      </p:sp>
      <p:sp>
        <p:nvSpPr>
          <p:cNvPr id="7" name="Arrow: Right 6"/>
          <p:cNvSpPr/>
          <p:nvPr/>
        </p:nvSpPr>
        <p:spPr>
          <a:xfrm rot="4323738" flipH="1">
            <a:off x="2703519" y="3700307"/>
            <a:ext cx="1274214" cy="43925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rot="6477964" flipH="1">
            <a:off x="3654585" y="3591030"/>
            <a:ext cx="1233850" cy="384178"/>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p:cNvSpPr/>
          <p:nvPr/>
        </p:nvSpPr>
        <p:spPr>
          <a:xfrm rot="2986370" flipV="1">
            <a:off x="5241700" y="2474876"/>
            <a:ext cx="340174" cy="229887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556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492" y="1959271"/>
            <a:ext cx="9144000" cy="2387600"/>
          </a:xfrm>
        </p:spPr>
        <p:txBody>
          <a:bodyPr>
            <a:normAutofit fontScale="90000"/>
          </a:bodyPr>
          <a:lstStyle/>
          <a:p>
            <a:r>
              <a:rPr lang="en-US"/>
              <a:t>“selection” is either Undefined (empty) or a subset of “showing” </a:t>
            </a:r>
          </a:p>
        </p:txBody>
      </p:sp>
    </p:spTree>
    <p:extLst>
      <p:ext uri="{BB962C8B-B14F-4D97-AF65-F5344CB8AC3E}">
        <p14:creationId xmlns:p14="http://schemas.microsoft.com/office/powerpoint/2010/main" val="3355386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7402" y="1518585"/>
            <a:ext cx="6530186" cy="461665"/>
          </a:xfrm>
          <a:prstGeom prst="rect">
            <a:avLst/>
          </a:prstGeom>
          <a:solidFill>
            <a:srgbClr val="FFFF00"/>
          </a:solidFill>
        </p:spPr>
        <p:txBody>
          <a:bodyPr wrap="none" rtlCol="0">
            <a:spAutoFit/>
          </a:bodyPr>
          <a:lstStyle/>
          <a:p>
            <a:r>
              <a:rPr lang="en-US" sz="2400"/>
              <a:t>This is true for every catalog, i.e., it's an </a:t>
            </a:r>
            <a:r>
              <a:rPr lang="en-US" sz="2400" u="sng"/>
              <a:t>invariant</a:t>
            </a:r>
            <a:r>
              <a:rPr lang="en-US" sz="2400"/>
              <a:t>.</a:t>
            </a:r>
          </a:p>
        </p:txBody>
      </p:sp>
      <p:sp>
        <p:nvSpPr>
          <p:cNvPr id="6" name="Title 1"/>
          <p:cNvSpPr>
            <a:spLocks noGrp="1"/>
          </p:cNvSpPr>
          <p:nvPr>
            <p:ph type="ctrTitle"/>
          </p:nvPr>
        </p:nvSpPr>
        <p:spPr>
          <a:xfrm>
            <a:off x="1570495" y="2300234"/>
            <a:ext cx="9144000" cy="2387600"/>
          </a:xfrm>
        </p:spPr>
        <p:txBody>
          <a:bodyPr>
            <a:normAutofit fontScale="90000"/>
          </a:bodyPr>
          <a:lstStyle/>
          <a:p>
            <a:r>
              <a:rPr lang="en-US"/>
              <a:t>“selection” is either Undefined (empty) or a subset of “showing” </a:t>
            </a:r>
          </a:p>
        </p:txBody>
      </p:sp>
    </p:spTree>
    <p:extLst>
      <p:ext uri="{BB962C8B-B14F-4D97-AF65-F5344CB8AC3E}">
        <p14:creationId xmlns:p14="http://schemas.microsoft.com/office/powerpoint/2010/main" val="4104598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11" y="2222743"/>
            <a:ext cx="9144000" cy="2387600"/>
          </a:xfrm>
        </p:spPr>
        <p:txBody>
          <a:bodyPr>
            <a:normAutofit fontScale="90000"/>
          </a:bodyPr>
          <a:lstStyle/>
          <a:p>
            <a:r>
              <a:rPr lang="en-US"/>
              <a:t>Let's </a:t>
            </a:r>
            <a:r>
              <a:rPr lang="en-US" u="sng"/>
              <a:t>cut</a:t>
            </a:r>
            <a:r>
              <a:rPr lang="en-US"/>
              <a:t> two photos from the Bodybuilder catalog and </a:t>
            </a:r>
            <a:r>
              <a:rPr lang="en-US" u="sng"/>
              <a:t>paste</a:t>
            </a:r>
            <a:r>
              <a:rPr lang="en-US"/>
              <a:t> them to the Arnold Schwarzenegger catalog</a:t>
            </a:r>
          </a:p>
        </p:txBody>
      </p:sp>
    </p:spTree>
    <p:extLst>
      <p:ext uri="{BB962C8B-B14F-4D97-AF65-F5344CB8AC3E}">
        <p14:creationId xmlns:p14="http://schemas.microsoft.com/office/powerpoint/2010/main" val="2434529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5033248" y="1829154"/>
            <a:ext cx="2243418" cy="3018581"/>
          </a:xfrm>
          <a:prstGeom prst="rect">
            <a:avLst/>
          </a:prstGeom>
        </p:spPr>
      </p:pic>
      <p:pic>
        <p:nvPicPr>
          <p:cNvPr id="4" name="Picture 3"/>
          <p:cNvPicPr>
            <a:picLocks noChangeAspect="1"/>
          </p:cNvPicPr>
          <p:nvPr/>
        </p:nvPicPr>
        <p:blipFill>
          <a:blip r:embed="rId3"/>
          <a:stretch>
            <a:fillRect/>
          </a:stretch>
        </p:blipFill>
        <p:spPr>
          <a:xfrm>
            <a:off x="74722" y="1723865"/>
            <a:ext cx="4298384" cy="3229161"/>
          </a:xfrm>
          <a:prstGeom prst="rect">
            <a:avLst/>
          </a:prstGeom>
        </p:spPr>
      </p:pic>
      <p:pic>
        <p:nvPicPr>
          <p:cNvPr id="5" name="Picture 4"/>
          <p:cNvPicPr>
            <a:picLocks noChangeAspect="1"/>
          </p:cNvPicPr>
          <p:nvPr/>
        </p:nvPicPr>
        <p:blipFill rotWithShape="1">
          <a:blip r:embed="rId4"/>
          <a:srcRect l="3153" t="25295" r="76711" b="57919"/>
          <a:stretch/>
        </p:blipFill>
        <p:spPr>
          <a:xfrm>
            <a:off x="5331420" y="2253564"/>
            <a:ext cx="1534332" cy="960895"/>
          </a:xfrm>
          <a:prstGeom prst="rect">
            <a:avLst/>
          </a:prstGeom>
          <a:ln>
            <a:solidFill>
              <a:schemeClr val="tx1"/>
            </a:solidFill>
          </a:ln>
        </p:spPr>
      </p:pic>
      <p:pic>
        <p:nvPicPr>
          <p:cNvPr id="6" name="Picture 5"/>
          <p:cNvPicPr>
            <a:picLocks noChangeAspect="1"/>
          </p:cNvPicPr>
          <p:nvPr/>
        </p:nvPicPr>
        <p:blipFill rotWithShape="1">
          <a:blip r:embed="rId5"/>
          <a:srcRect l="4577" t="53723" r="76770" b="27055"/>
          <a:stretch/>
        </p:blipFill>
        <p:spPr>
          <a:xfrm>
            <a:off x="5377914" y="3338446"/>
            <a:ext cx="1421365" cy="1100379"/>
          </a:xfrm>
          <a:prstGeom prst="rect">
            <a:avLst/>
          </a:prstGeom>
        </p:spPr>
      </p:pic>
      <p:sp>
        <p:nvSpPr>
          <p:cNvPr id="7" name="TextBox 6"/>
          <p:cNvSpPr txBox="1"/>
          <p:nvPr/>
        </p:nvSpPr>
        <p:spPr>
          <a:xfrm>
            <a:off x="5461209" y="1499073"/>
            <a:ext cx="1387496" cy="461665"/>
          </a:xfrm>
          <a:prstGeom prst="rect">
            <a:avLst/>
          </a:prstGeom>
          <a:noFill/>
        </p:spPr>
        <p:txBody>
          <a:bodyPr wrap="none" rtlCol="0">
            <a:spAutoFit/>
          </a:bodyPr>
          <a:lstStyle/>
          <a:p>
            <a:r>
              <a:rPr lang="en-US" sz="2400"/>
              <a:t>Clipboard</a:t>
            </a:r>
          </a:p>
        </p:txBody>
      </p:sp>
      <p:sp>
        <p:nvSpPr>
          <p:cNvPr id="8" name="Arrow: Right 7"/>
          <p:cNvSpPr/>
          <p:nvPr/>
        </p:nvSpPr>
        <p:spPr>
          <a:xfrm>
            <a:off x="4448017" y="3084164"/>
            <a:ext cx="743919" cy="38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03094" y="2734011"/>
            <a:ext cx="579005" cy="461665"/>
          </a:xfrm>
          <a:prstGeom prst="rect">
            <a:avLst/>
          </a:prstGeom>
          <a:noFill/>
        </p:spPr>
        <p:txBody>
          <a:bodyPr wrap="none" rtlCol="0">
            <a:spAutoFit/>
          </a:bodyPr>
          <a:lstStyle/>
          <a:p>
            <a:r>
              <a:rPr lang="en-US" sz="2400"/>
              <a:t>cut</a:t>
            </a:r>
          </a:p>
        </p:txBody>
      </p:sp>
      <p:pic>
        <p:nvPicPr>
          <p:cNvPr id="10" name="Picture 9"/>
          <p:cNvPicPr>
            <a:picLocks noChangeAspect="1"/>
          </p:cNvPicPr>
          <p:nvPr/>
        </p:nvPicPr>
        <p:blipFill>
          <a:blip r:embed="rId6"/>
          <a:stretch>
            <a:fillRect/>
          </a:stretch>
        </p:blipFill>
        <p:spPr>
          <a:xfrm>
            <a:off x="7861973" y="1884231"/>
            <a:ext cx="4276703" cy="3212873"/>
          </a:xfrm>
          <a:prstGeom prst="rect">
            <a:avLst/>
          </a:prstGeom>
        </p:spPr>
      </p:pic>
      <p:sp>
        <p:nvSpPr>
          <p:cNvPr id="11" name="Arrow: Right 10"/>
          <p:cNvSpPr/>
          <p:nvPr/>
        </p:nvSpPr>
        <p:spPr>
          <a:xfrm>
            <a:off x="7022899" y="3084164"/>
            <a:ext cx="743919" cy="387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50442" y="2697110"/>
            <a:ext cx="863954" cy="461665"/>
          </a:xfrm>
          <a:prstGeom prst="rect">
            <a:avLst/>
          </a:prstGeom>
          <a:noFill/>
        </p:spPr>
        <p:txBody>
          <a:bodyPr wrap="none" rtlCol="0">
            <a:spAutoFit/>
          </a:bodyPr>
          <a:lstStyle/>
          <a:p>
            <a:r>
              <a:rPr lang="en-US" sz="2400"/>
              <a:t>paste</a:t>
            </a:r>
          </a:p>
        </p:txBody>
      </p:sp>
      <p:sp>
        <p:nvSpPr>
          <p:cNvPr id="13" name="Rectangle 12"/>
          <p:cNvSpPr/>
          <p:nvPr/>
        </p:nvSpPr>
        <p:spPr>
          <a:xfrm>
            <a:off x="703429" y="1296938"/>
            <a:ext cx="2666499" cy="461665"/>
          </a:xfrm>
          <a:prstGeom prst="rect">
            <a:avLst/>
          </a:prstGeom>
        </p:spPr>
        <p:txBody>
          <a:bodyPr wrap="none">
            <a:spAutoFit/>
          </a:bodyPr>
          <a:lstStyle/>
          <a:p>
            <a:r>
              <a:rPr lang="en-US" sz="2400"/>
              <a:t>Bodybuilder catalog</a:t>
            </a:r>
          </a:p>
        </p:txBody>
      </p:sp>
      <p:sp>
        <p:nvSpPr>
          <p:cNvPr id="14" name="Rectangle 13"/>
          <p:cNvSpPr/>
          <p:nvPr/>
        </p:nvSpPr>
        <p:spPr>
          <a:xfrm>
            <a:off x="7952615" y="1435438"/>
            <a:ext cx="4095417" cy="461665"/>
          </a:xfrm>
          <a:prstGeom prst="rect">
            <a:avLst/>
          </a:prstGeom>
        </p:spPr>
        <p:txBody>
          <a:bodyPr wrap="none">
            <a:spAutoFit/>
          </a:bodyPr>
          <a:lstStyle/>
          <a:p>
            <a:r>
              <a:rPr lang="en-US" sz="2400"/>
              <a:t>Arnold Schwarzenegger catalog</a:t>
            </a:r>
          </a:p>
        </p:txBody>
      </p:sp>
    </p:spTree>
    <p:extLst>
      <p:ext uri="{BB962C8B-B14F-4D97-AF65-F5344CB8AC3E}">
        <p14:creationId xmlns:p14="http://schemas.microsoft.com/office/powerpoint/2010/main" val="384450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566737"/>
            <a:ext cx="7620000" cy="5724525"/>
          </a:xfrm>
          <a:prstGeom prst="rect">
            <a:avLst/>
          </a:prstGeom>
        </p:spPr>
      </p:pic>
      <p:sp>
        <p:nvSpPr>
          <p:cNvPr id="5" name="TextBox 4"/>
          <p:cNvSpPr txBox="1"/>
          <p:nvPr/>
        </p:nvSpPr>
        <p:spPr>
          <a:xfrm>
            <a:off x="325464" y="2960176"/>
            <a:ext cx="1960536" cy="1200329"/>
          </a:xfrm>
          <a:prstGeom prst="rect">
            <a:avLst/>
          </a:prstGeom>
          <a:noFill/>
        </p:spPr>
        <p:txBody>
          <a:bodyPr wrap="square" rtlCol="0">
            <a:spAutoFit/>
          </a:bodyPr>
          <a:lstStyle/>
          <a:p>
            <a:r>
              <a:rPr lang="en-US" sz="2400"/>
              <a:t>Select the photos to be cut</a:t>
            </a:r>
          </a:p>
        </p:txBody>
      </p:sp>
    </p:spTree>
    <p:extLst>
      <p:ext uri="{BB962C8B-B14F-4D97-AF65-F5344CB8AC3E}">
        <p14:creationId xmlns:p14="http://schemas.microsoft.com/office/powerpoint/2010/main" val="81536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0929" y="867908"/>
            <a:ext cx="1627324" cy="1200329"/>
          </a:xfrm>
          <a:prstGeom prst="rect">
            <a:avLst/>
          </a:prstGeom>
          <a:noFill/>
        </p:spPr>
        <p:txBody>
          <a:bodyPr wrap="square" rtlCol="0">
            <a:spAutoFit/>
          </a:bodyPr>
          <a:lstStyle/>
          <a:p>
            <a:r>
              <a:rPr lang="en-US" sz="2400"/>
              <a:t>“Cut” the selected photos</a:t>
            </a:r>
          </a:p>
        </p:txBody>
      </p:sp>
      <p:grpSp>
        <p:nvGrpSpPr>
          <p:cNvPr id="10" name="Group 9"/>
          <p:cNvGrpSpPr/>
          <p:nvPr/>
        </p:nvGrpSpPr>
        <p:grpSpPr>
          <a:xfrm>
            <a:off x="2557222" y="573437"/>
            <a:ext cx="8787539" cy="5656882"/>
            <a:chOff x="1348352" y="356461"/>
            <a:chExt cx="8787539" cy="5656882"/>
          </a:xfrm>
        </p:grpSpPr>
        <p:pic>
          <p:nvPicPr>
            <p:cNvPr id="7" name="Picture 6"/>
            <p:cNvPicPr>
              <a:picLocks noChangeAspect="1"/>
            </p:cNvPicPr>
            <p:nvPr/>
          </p:nvPicPr>
          <p:blipFill rotWithShape="1">
            <a:blip r:embed="rId2"/>
            <a:srcRect l="11060" t="5199" r="16865" b="12316"/>
            <a:stretch/>
          </p:blipFill>
          <p:spPr>
            <a:xfrm>
              <a:off x="1348352" y="356461"/>
              <a:ext cx="8787539" cy="5656882"/>
            </a:xfrm>
            <a:prstGeom prst="rect">
              <a:avLst/>
            </a:prstGeom>
          </p:spPr>
        </p:pic>
        <p:sp>
          <p:nvSpPr>
            <p:cNvPr id="8" name="Rectangle 7"/>
            <p:cNvSpPr/>
            <p:nvPr/>
          </p:nvSpPr>
          <p:spPr>
            <a:xfrm>
              <a:off x="1348352" y="2851688"/>
              <a:ext cx="1162373" cy="316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48352" y="356461"/>
              <a:ext cx="1193370" cy="44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flipV="1">
            <a:off x="1968285" y="1115878"/>
            <a:ext cx="5889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4407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0629" y="2122734"/>
            <a:ext cx="4386020" cy="954107"/>
          </a:xfrm>
          <a:prstGeom prst="rect">
            <a:avLst/>
          </a:prstGeom>
          <a:noFill/>
        </p:spPr>
        <p:txBody>
          <a:bodyPr wrap="square" rtlCol="0">
            <a:spAutoFit/>
          </a:bodyPr>
          <a:lstStyle/>
          <a:p>
            <a:r>
              <a:rPr lang="en-US" sz="2800"/>
              <a:t>The cut photos are stored in the application's clipboard</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5608176" y="1992494"/>
            <a:ext cx="2243418" cy="3018581"/>
          </a:xfrm>
          <a:prstGeom prst="rect">
            <a:avLst/>
          </a:prstGeom>
        </p:spPr>
      </p:pic>
      <p:pic>
        <p:nvPicPr>
          <p:cNvPr id="3" name="Picture 2"/>
          <p:cNvPicPr>
            <a:picLocks noChangeAspect="1"/>
          </p:cNvPicPr>
          <p:nvPr/>
        </p:nvPicPr>
        <p:blipFill rotWithShape="1">
          <a:blip r:embed="rId3"/>
          <a:srcRect l="3153" t="25295" r="76711" b="57919"/>
          <a:stretch/>
        </p:blipFill>
        <p:spPr>
          <a:xfrm>
            <a:off x="5948223" y="2515848"/>
            <a:ext cx="1534332" cy="960895"/>
          </a:xfrm>
          <a:prstGeom prst="rect">
            <a:avLst/>
          </a:prstGeom>
          <a:ln>
            <a:solidFill>
              <a:schemeClr val="tx1"/>
            </a:solidFill>
          </a:ln>
        </p:spPr>
      </p:pic>
      <p:pic>
        <p:nvPicPr>
          <p:cNvPr id="4" name="Picture 3"/>
          <p:cNvPicPr>
            <a:picLocks noChangeAspect="1"/>
          </p:cNvPicPr>
          <p:nvPr/>
        </p:nvPicPr>
        <p:blipFill rotWithShape="1">
          <a:blip r:embed="rId4"/>
          <a:srcRect l="4577" t="53723" r="76770" b="27055"/>
          <a:stretch/>
        </p:blipFill>
        <p:spPr>
          <a:xfrm>
            <a:off x="6019202" y="3610270"/>
            <a:ext cx="1421365" cy="1100379"/>
          </a:xfrm>
          <a:prstGeom prst="rect">
            <a:avLst/>
          </a:prstGeom>
        </p:spPr>
      </p:pic>
      <p:sp>
        <p:nvSpPr>
          <p:cNvPr id="5" name="TextBox 4"/>
          <p:cNvSpPr txBox="1"/>
          <p:nvPr/>
        </p:nvSpPr>
        <p:spPr>
          <a:xfrm>
            <a:off x="6053071" y="1661069"/>
            <a:ext cx="1387496" cy="461665"/>
          </a:xfrm>
          <a:prstGeom prst="rect">
            <a:avLst/>
          </a:prstGeom>
          <a:noFill/>
        </p:spPr>
        <p:txBody>
          <a:bodyPr wrap="none" rtlCol="0">
            <a:spAutoFit/>
          </a:bodyPr>
          <a:lstStyle/>
          <a:p>
            <a:r>
              <a:rPr lang="en-US" sz="2400"/>
              <a:t>Clipboard</a:t>
            </a:r>
          </a:p>
        </p:txBody>
      </p:sp>
    </p:spTree>
    <p:extLst>
      <p:ext uri="{BB962C8B-B14F-4D97-AF65-F5344CB8AC3E}">
        <p14:creationId xmlns:p14="http://schemas.microsoft.com/office/powerpoint/2010/main" val="202143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566737"/>
            <a:ext cx="7620000" cy="5724525"/>
          </a:xfrm>
          <a:prstGeom prst="rect">
            <a:avLst/>
          </a:prstGeom>
        </p:spPr>
      </p:pic>
      <p:sp>
        <p:nvSpPr>
          <p:cNvPr id="2" name="TextBox 1"/>
          <p:cNvSpPr txBox="1"/>
          <p:nvPr/>
        </p:nvSpPr>
        <p:spPr>
          <a:xfrm>
            <a:off x="356461" y="1766807"/>
            <a:ext cx="1735809" cy="1938992"/>
          </a:xfrm>
          <a:prstGeom prst="rect">
            <a:avLst/>
          </a:prstGeom>
          <a:noFill/>
        </p:spPr>
        <p:txBody>
          <a:bodyPr wrap="square" rtlCol="0">
            <a:spAutoFit/>
          </a:bodyPr>
          <a:lstStyle/>
          <a:p>
            <a:r>
              <a:rPr lang="en-US" sz="2400"/>
              <a:t>The catalog after executing the cut command</a:t>
            </a:r>
          </a:p>
        </p:txBody>
      </p:sp>
    </p:spTree>
    <p:extLst>
      <p:ext uri="{BB962C8B-B14F-4D97-AF65-F5344CB8AC3E}">
        <p14:creationId xmlns:p14="http://schemas.microsoft.com/office/powerpoint/2010/main" val="3437758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66281"/>
            <a:ext cx="9144000" cy="2387600"/>
          </a:xfrm>
        </p:spPr>
        <p:txBody>
          <a:bodyPr>
            <a:normAutofit fontScale="90000"/>
          </a:bodyPr>
          <a:lstStyle/>
          <a:p>
            <a:r>
              <a:rPr lang="en-US"/>
              <a:t>Can we execute a “cut” command if nothing is selected?</a:t>
            </a:r>
          </a:p>
        </p:txBody>
      </p:sp>
    </p:spTree>
    <p:extLst>
      <p:ext uri="{BB962C8B-B14F-4D97-AF65-F5344CB8AC3E}">
        <p14:creationId xmlns:p14="http://schemas.microsoft.com/office/powerpoint/2010/main" val="257075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003" y="2052261"/>
            <a:ext cx="9144000" cy="2387600"/>
          </a:xfrm>
        </p:spPr>
        <p:txBody>
          <a:bodyPr>
            <a:normAutofit fontScale="90000"/>
          </a:bodyPr>
          <a:lstStyle/>
          <a:p>
            <a:r>
              <a:rPr lang="en-US"/>
              <a:t>A model is the essence of something, it is an abstraction of something</a:t>
            </a:r>
          </a:p>
        </p:txBody>
      </p:sp>
    </p:spTree>
    <p:extLst>
      <p:ext uri="{BB962C8B-B14F-4D97-AF65-F5344CB8AC3E}">
        <p14:creationId xmlns:p14="http://schemas.microsoft.com/office/powerpoint/2010/main" val="3340845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566737"/>
            <a:ext cx="7620000" cy="5724525"/>
          </a:xfrm>
          <a:prstGeom prst="rect">
            <a:avLst/>
          </a:prstGeom>
        </p:spPr>
      </p:pic>
      <p:sp>
        <p:nvSpPr>
          <p:cNvPr id="2" name="TextBox 1"/>
          <p:cNvSpPr txBox="1"/>
          <p:nvPr/>
        </p:nvSpPr>
        <p:spPr>
          <a:xfrm>
            <a:off x="774916" y="1797803"/>
            <a:ext cx="1511084" cy="1200329"/>
          </a:xfrm>
          <a:prstGeom prst="rect">
            <a:avLst/>
          </a:prstGeom>
          <a:noFill/>
        </p:spPr>
        <p:txBody>
          <a:bodyPr wrap="square" rtlCol="0">
            <a:spAutoFit/>
          </a:bodyPr>
          <a:lstStyle/>
          <a:p>
            <a:r>
              <a:rPr lang="en-US" sz="2400"/>
              <a:t>No photos are selected</a:t>
            </a:r>
          </a:p>
        </p:txBody>
      </p:sp>
    </p:spTree>
    <p:extLst>
      <p:ext uri="{BB962C8B-B14F-4D97-AF65-F5344CB8AC3E}">
        <p14:creationId xmlns:p14="http://schemas.microsoft.com/office/powerpoint/2010/main" val="166031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58697" y="604433"/>
            <a:ext cx="8741044" cy="5687879"/>
            <a:chOff x="1379349" y="356460"/>
            <a:chExt cx="8741044" cy="5687879"/>
          </a:xfrm>
        </p:grpSpPr>
        <p:pic>
          <p:nvPicPr>
            <p:cNvPr id="2" name="Picture 1"/>
            <p:cNvPicPr>
              <a:picLocks noChangeAspect="1"/>
            </p:cNvPicPr>
            <p:nvPr/>
          </p:nvPicPr>
          <p:blipFill rotWithShape="1">
            <a:blip r:embed="rId2"/>
            <a:srcRect l="11313" t="5199" r="16992" b="11864"/>
            <a:stretch/>
          </p:blipFill>
          <p:spPr>
            <a:xfrm>
              <a:off x="1379349" y="356460"/>
              <a:ext cx="8741044" cy="5687879"/>
            </a:xfrm>
            <a:prstGeom prst="rect">
              <a:avLst/>
            </a:prstGeom>
          </p:spPr>
        </p:pic>
        <p:sp>
          <p:nvSpPr>
            <p:cNvPr id="3" name="Rectangle 2"/>
            <p:cNvSpPr/>
            <p:nvPr/>
          </p:nvSpPr>
          <p:spPr>
            <a:xfrm>
              <a:off x="1379349" y="2898183"/>
              <a:ext cx="1162373" cy="3146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79349" y="356460"/>
              <a:ext cx="1162373" cy="449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a:off x="2200755" y="1177875"/>
            <a:ext cx="542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061624" y="945399"/>
            <a:ext cx="1642822" cy="830997"/>
          </a:xfrm>
          <a:prstGeom prst="rect">
            <a:avLst/>
          </a:prstGeom>
          <a:noFill/>
        </p:spPr>
        <p:txBody>
          <a:bodyPr wrap="square" rtlCol="0">
            <a:spAutoFit/>
          </a:bodyPr>
          <a:lstStyle/>
          <a:p>
            <a:r>
              <a:rPr lang="en-US" sz="2400"/>
              <a:t>“Cut” is grayed out</a:t>
            </a:r>
            <a:endParaRPr lang="en-US" sz="2400" i="1"/>
          </a:p>
        </p:txBody>
      </p:sp>
    </p:spTree>
    <p:extLst>
      <p:ext uri="{BB962C8B-B14F-4D97-AF65-F5344CB8AC3E}">
        <p14:creationId xmlns:p14="http://schemas.microsoft.com/office/powerpoint/2010/main" val="2713327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7" y="2021265"/>
            <a:ext cx="9144000" cy="2387600"/>
          </a:xfrm>
        </p:spPr>
        <p:txBody>
          <a:bodyPr>
            <a:normAutofit fontScale="90000"/>
          </a:bodyPr>
          <a:lstStyle/>
          <a:p>
            <a:r>
              <a:rPr lang="en-US" i="1"/>
              <a:t>The cut command can only be executed when one or more photos are selected</a:t>
            </a:r>
            <a:endParaRPr lang="en-US"/>
          </a:p>
        </p:txBody>
      </p:sp>
    </p:spTree>
    <p:extLst>
      <p:ext uri="{BB962C8B-B14F-4D97-AF65-F5344CB8AC3E}">
        <p14:creationId xmlns:p14="http://schemas.microsoft.com/office/powerpoint/2010/main" val="4215520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11" y="2222743"/>
            <a:ext cx="9144000" cy="2387600"/>
          </a:xfrm>
        </p:spPr>
        <p:txBody>
          <a:bodyPr>
            <a:normAutofit fontScale="90000"/>
          </a:bodyPr>
          <a:lstStyle/>
          <a:p>
            <a:r>
              <a:rPr lang="en-US"/>
              <a:t>Now let's </a:t>
            </a:r>
            <a:r>
              <a:rPr lang="en-US" u="sng"/>
              <a:t>paste</a:t>
            </a:r>
            <a:r>
              <a:rPr lang="en-US"/>
              <a:t> the photos in the clipboard to the Arnold Schwarzenegger catalog</a:t>
            </a:r>
          </a:p>
        </p:txBody>
      </p:sp>
    </p:spTree>
    <p:extLst>
      <p:ext uri="{BB962C8B-B14F-4D97-AF65-F5344CB8AC3E}">
        <p14:creationId xmlns:p14="http://schemas.microsoft.com/office/powerpoint/2010/main" val="2713153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179917" y="1258951"/>
            <a:ext cx="2427712" cy="3266554"/>
          </a:xfrm>
          <a:prstGeom prst="rect">
            <a:avLst/>
          </a:prstGeom>
        </p:spPr>
      </p:pic>
      <p:pic>
        <p:nvPicPr>
          <p:cNvPr id="3" name="Picture 2"/>
          <p:cNvPicPr>
            <a:picLocks noChangeAspect="1"/>
          </p:cNvPicPr>
          <p:nvPr/>
        </p:nvPicPr>
        <p:blipFill rotWithShape="1">
          <a:blip r:embed="rId3"/>
          <a:srcRect l="3153" t="25295" r="76711" b="57919"/>
          <a:stretch/>
        </p:blipFill>
        <p:spPr>
          <a:xfrm>
            <a:off x="604434" y="1565329"/>
            <a:ext cx="1534332" cy="96089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130299" y="617106"/>
            <a:ext cx="7620000" cy="5724525"/>
          </a:xfrm>
          <a:prstGeom prst="rect">
            <a:avLst/>
          </a:prstGeom>
        </p:spPr>
      </p:pic>
      <p:pic>
        <p:nvPicPr>
          <p:cNvPr id="6" name="Picture 5"/>
          <p:cNvPicPr>
            <a:picLocks noChangeAspect="1"/>
          </p:cNvPicPr>
          <p:nvPr/>
        </p:nvPicPr>
        <p:blipFill rotWithShape="1">
          <a:blip r:embed="rId5"/>
          <a:srcRect l="4577" t="53723" r="76770" b="27055"/>
          <a:stretch/>
        </p:blipFill>
        <p:spPr>
          <a:xfrm>
            <a:off x="643179" y="3177153"/>
            <a:ext cx="1421365" cy="11003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5196" y="1867311"/>
            <a:ext cx="1704450" cy="2289817"/>
          </a:xfrm>
          <a:prstGeom prst="rect">
            <a:avLst/>
          </a:prstGeom>
        </p:spPr>
      </p:pic>
      <p:sp>
        <p:nvSpPr>
          <p:cNvPr id="8" name="TextBox 7"/>
          <p:cNvSpPr txBox="1"/>
          <p:nvPr/>
        </p:nvSpPr>
        <p:spPr>
          <a:xfrm>
            <a:off x="751270" y="914400"/>
            <a:ext cx="1387496" cy="461665"/>
          </a:xfrm>
          <a:prstGeom prst="rect">
            <a:avLst/>
          </a:prstGeom>
          <a:noFill/>
        </p:spPr>
        <p:txBody>
          <a:bodyPr wrap="none" rtlCol="0">
            <a:spAutoFit/>
          </a:bodyPr>
          <a:lstStyle/>
          <a:p>
            <a:r>
              <a:rPr lang="en-US" sz="2400"/>
              <a:t>Clipboard</a:t>
            </a:r>
          </a:p>
        </p:txBody>
      </p:sp>
      <p:sp>
        <p:nvSpPr>
          <p:cNvPr id="9" name="TextBox 8"/>
          <p:cNvSpPr txBox="1"/>
          <p:nvPr/>
        </p:nvSpPr>
        <p:spPr>
          <a:xfrm>
            <a:off x="2787450" y="2045776"/>
            <a:ext cx="863954" cy="461665"/>
          </a:xfrm>
          <a:prstGeom prst="rect">
            <a:avLst/>
          </a:prstGeom>
          <a:noFill/>
        </p:spPr>
        <p:txBody>
          <a:bodyPr wrap="none" rtlCol="0">
            <a:spAutoFit/>
          </a:bodyPr>
          <a:lstStyle/>
          <a:p>
            <a:r>
              <a:rPr lang="en-US" sz="2400"/>
              <a:t>paste</a:t>
            </a:r>
          </a:p>
        </p:txBody>
      </p:sp>
    </p:spTree>
    <p:extLst>
      <p:ext uri="{BB962C8B-B14F-4D97-AF65-F5344CB8AC3E}">
        <p14:creationId xmlns:p14="http://schemas.microsoft.com/office/powerpoint/2010/main" val="3063517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096" t="4915" r="16192" b="5322"/>
          <a:stretch/>
        </p:blipFill>
        <p:spPr>
          <a:xfrm>
            <a:off x="179917" y="1258951"/>
            <a:ext cx="2427712" cy="3266554"/>
          </a:xfrm>
          <a:prstGeom prst="rect">
            <a:avLst/>
          </a:prstGeom>
        </p:spPr>
      </p:pic>
      <p:pic>
        <p:nvPicPr>
          <p:cNvPr id="3" name="Picture 2"/>
          <p:cNvPicPr>
            <a:picLocks noChangeAspect="1"/>
          </p:cNvPicPr>
          <p:nvPr/>
        </p:nvPicPr>
        <p:blipFill rotWithShape="1">
          <a:blip r:embed="rId3"/>
          <a:srcRect l="3153" t="25295" r="76711" b="57919"/>
          <a:stretch/>
        </p:blipFill>
        <p:spPr>
          <a:xfrm>
            <a:off x="604434" y="1565329"/>
            <a:ext cx="1534332" cy="96089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130299" y="617106"/>
            <a:ext cx="7620000" cy="5724525"/>
          </a:xfrm>
          <a:prstGeom prst="rect">
            <a:avLst/>
          </a:prstGeom>
        </p:spPr>
      </p:pic>
      <p:pic>
        <p:nvPicPr>
          <p:cNvPr id="6" name="Picture 5"/>
          <p:cNvPicPr>
            <a:picLocks noChangeAspect="1"/>
          </p:cNvPicPr>
          <p:nvPr/>
        </p:nvPicPr>
        <p:blipFill rotWithShape="1">
          <a:blip r:embed="rId5"/>
          <a:srcRect l="4577" t="53723" r="76770" b="27055"/>
          <a:stretch/>
        </p:blipFill>
        <p:spPr>
          <a:xfrm>
            <a:off x="643179" y="3177153"/>
            <a:ext cx="1421365" cy="1100379"/>
          </a:xfrm>
          <a:prstGeom prst="rect">
            <a:avLst/>
          </a:prstGeom>
        </p:spPr>
      </p:pic>
      <p:cxnSp>
        <p:nvCxnSpPr>
          <p:cNvPr id="4" name="Straight Arrow Connector 3"/>
          <p:cNvCxnSpPr>
            <a:stCxn id="6" idx="3"/>
          </p:cNvCxnSpPr>
          <p:nvPr/>
        </p:nvCxnSpPr>
        <p:spPr>
          <a:xfrm flipV="1">
            <a:off x="2064544" y="2526224"/>
            <a:ext cx="2274981" cy="1201119"/>
          </a:xfrm>
          <a:prstGeom prst="straightConnector1">
            <a:avLst/>
          </a:prstGeom>
          <a:ln w="5715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8476" y="3487909"/>
            <a:ext cx="1611823" cy="1569660"/>
          </a:xfrm>
          <a:prstGeom prst="rect">
            <a:avLst/>
          </a:prstGeom>
          <a:noFill/>
        </p:spPr>
        <p:txBody>
          <a:bodyPr wrap="square" rtlCol="0">
            <a:spAutoFit/>
          </a:bodyPr>
          <a:lstStyle/>
          <a:p>
            <a:r>
              <a:rPr lang="en-US" sz="2400"/>
              <a:t>This photo already exists in the catalog</a:t>
            </a:r>
          </a:p>
        </p:txBody>
      </p:sp>
      <p:sp>
        <p:nvSpPr>
          <p:cNvPr id="8" name="TextBox 7"/>
          <p:cNvSpPr txBox="1"/>
          <p:nvPr/>
        </p:nvSpPr>
        <p:spPr>
          <a:xfrm>
            <a:off x="751270" y="914400"/>
            <a:ext cx="1387496" cy="461665"/>
          </a:xfrm>
          <a:prstGeom prst="rect">
            <a:avLst/>
          </a:prstGeom>
          <a:noFill/>
        </p:spPr>
        <p:txBody>
          <a:bodyPr wrap="none" rtlCol="0">
            <a:spAutoFit/>
          </a:bodyPr>
          <a:lstStyle/>
          <a:p>
            <a:r>
              <a:rPr lang="en-US" sz="2400"/>
              <a:t>Clipboard</a:t>
            </a:r>
          </a:p>
        </p:txBody>
      </p:sp>
    </p:spTree>
    <p:extLst>
      <p:ext uri="{BB962C8B-B14F-4D97-AF65-F5344CB8AC3E}">
        <p14:creationId xmlns:p14="http://schemas.microsoft.com/office/powerpoint/2010/main" val="939288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81206" y="604433"/>
            <a:ext cx="8741044" cy="5703377"/>
            <a:chOff x="1131376" y="278968"/>
            <a:chExt cx="8741044" cy="5703377"/>
          </a:xfrm>
        </p:grpSpPr>
        <p:pic>
          <p:nvPicPr>
            <p:cNvPr id="2" name="Picture 1"/>
            <p:cNvPicPr>
              <a:picLocks noChangeAspect="1"/>
            </p:cNvPicPr>
            <p:nvPr/>
          </p:nvPicPr>
          <p:blipFill rotWithShape="1">
            <a:blip r:embed="rId2"/>
            <a:srcRect l="9279" t="4067" r="19026" b="12769"/>
            <a:stretch/>
          </p:blipFill>
          <p:spPr>
            <a:xfrm>
              <a:off x="1131376" y="278968"/>
              <a:ext cx="8741044" cy="5703377"/>
            </a:xfrm>
            <a:prstGeom prst="rect">
              <a:avLst/>
            </a:prstGeom>
          </p:spPr>
        </p:pic>
        <p:sp>
          <p:nvSpPr>
            <p:cNvPr id="3" name="Rectangle 2"/>
            <p:cNvSpPr/>
            <p:nvPr/>
          </p:nvSpPr>
          <p:spPr>
            <a:xfrm>
              <a:off x="1131376" y="2774197"/>
              <a:ext cx="1146875" cy="320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31376" y="278968"/>
              <a:ext cx="1146875" cy="464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2262753" y="1456840"/>
            <a:ext cx="4184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20674" y="1209789"/>
            <a:ext cx="1627321" cy="2308324"/>
          </a:xfrm>
          <a:prstGeom prst="rect">
            <a:avLst/>
          </a:prstGeom>
          <a:noFill/>
        </p:spPr>
        <p:txBody>
          <a:bodyPr wrap="square" rtlCol="0">
            <a:spAutoFit/>
          </a:bodyPr>
          <a:lstStyle/>
          <a:p>
            <a:r>
              <a:rPr lang="en-US" sz="2400"/>
              <a:t>“Paste” the photos in the clipboard into this catalog</a:t>
            </a:r>
          </a:p>
        </p:txBody>
      </p:sp>
    </p:spTree>
    <p:extLst>
      <p:ext uri="{BB962C8B-B14F-4D97-AF65-F5344CB8AC3E}">
        <p14:creationId xmlns:p14="http://schemas.microsoft.com/office/powerpoint/2010/main" val="663435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5" name="TextBox 4"/>
          <p:cNvSpPr txBox="1"/>
          <p:nvPr/>
        </p:nvSpPr>
        <p:spPr>
          <a:xfrm>
            <a:off x="340963" y="1735810"/>
            <a:ext cx="1945037" cy="1569660"/>
          </a:xfrm>
          <a:prstGeom prst="rect">
            <a:avLst/>
          </a:prstGeom>
          <a:noFill/>
        </p:spPr>
        <p:txBody>
          <a:bodyPr wrap="square" rtlCol="0">
            <a:spAutoFit/>
          </a:bodyPr>
          <a:lstStyle/>
          <a:p>
            <a:r>
              <a:rPr lang="en-US" sz="2400"/>
              <a:t>Catalog after executing the paste command</a:t>
            </a:r>
          </a:p>
        </p:txBody>
      </p:sp>
    </p:spTree>
    <p:extLst>
      <p:ext uri="{BB962C8B-B14F-4D97-AF65-F5344CB8AC3E}">
        <p14:creationId xmlns:p14="http://schemas.microsoft.com/office/powerpoint/2010/main" val="2959938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4" name="TextBox 3"/>
          <p:cNvSpPr txBox="1"/>
          <p:nvPr/>
        </p:nvSpPr>
        <p:spPr>
          <a:xfrm>
            <a:off x="5563892" y="4541002"/>
            <a:ext cx="3905573" cy="1569660"/>
          </a:xfrm>
          <a:prstGeom prst="rect">
            <a:avLst/>
          </a:prstGeom>
          <a:noFill/>
        </p:spPr>
        <p:txBody>
          <a:bodyPr wrap="square" rtlCol="0">
            <a:spAutoFit/>
          </a:bodyPr>
          <a:lstStyle/>
          <a:p>
            <a:r>
              <a:rPr lang="en-US" sz="2400">
                <a:solidFill>
                  <a:schemeClr val="bg1"/>
                </a:solidFill>
              </a:rPr>
              <a:t>Notice that the pasted photo is “selected” and the other photo is not pasted since it already existed in the catalog</a:t>
            </a:r>
          </a:p>
        </p:txBody>
      </p:sp>
      <p:cxnSp>
        <p:nvCxnSpPr>
          <p:cNvPr id="6" name="Straight Arrow Connector 5"/>
          <p:cNvCxnSpPr>
            <a:stCxn id="4" idx="1"/>
          </p:cNvCxnSpPr>
          <p:nvPr/>
        </p:nvCxnSpPr>
        <p:spPr>
          <a:xfrm flipH="1" flipV="1">
            <a:off x="3998564" y="3611106"/>
            <a:ext cx="1565328" cy="171472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539566" y="3611106"/>
            <a:ext cx="302218" cy="9298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075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003" y="1866282"/>
            <a:ext cx="9144000" cy="2387600"/>
          </a:xfrm>
        </p:spPr>
        <p:txBody>
          <a:bodyPr/>
          <a:lstStyle/>
          <a:p>
            <a:r>
              <a:rPr lang="en-US"/>
              <a:t>Now let's see how to</a:t>
            </a:r>
            <a:br>
              <a:rPr lang="en-US"/>
            </a:br>
            <a:r>
              <a:rPr lang="en-US"/>
              <a:t>hide assets</a:t>
            </a:r>
          </a:p>
        </p:txBody>
      </p:sp>
    </p:spTree>
    <p:extLst>
      <p:ext uri="{BB962C8B-B14F-4D97-AF65-F5344CB8AC3E}">
        <p14:creationId xmlns:p14="http://schemas.microsoft.com/office/powerpoint/2010/main" val="294703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B152BA-3B34-416F-92B1-4CD44F44A74A}"/>
              </a:ext>
            </a:extLst>
          </p:cNvPr>
          <p:cNvPicPr>
            <a:picLocks noChangeAspect="1"/>
          </p:cNvPicPr>
          <p:nvPr/>
        </p:nvPicPr>
        <p:blipFill rotWithShape="1">
          <a:blip r:embed="rId2"/>
          <a:srcRect l="39406" t="34332" r="15086" b="34450"/>
          <a:stretch/>
        </p:blipFill>
        <p:spPr>
          <a:xfrm>
            <a:off x="2349981" y="2302865"/>
            <a:ext cx="5548394" cy="2045777"/>
          </a:xfrm>
          <a:prstGeom prst="rect">
            <a:avLst/>
          </a:prstGeom>
          <a:ln>
            <a:solidFill>
              <a:schemeClr val="tx1"/>
            </a:solidFill>
          </a:ln>
        </p:spPr>
      </p:pic>
      <p:sp>
        <p:nvSpPr>
          <p:cNvPr id="8" name="TextBox 7"/>
          <p:cNvSpPr txBox="1"/>
          <p:nvPr/>
        </p:nvSpPr>
        <p:spPr>
          <a:xfrm>
            <a:off x="9463790" y="1986083"/>
            <a:ext cx="1302280" cy="830997"/>
          </a:xfrm>
          <a:prstGeom prst="rect">
            <a:avLst/>
          </a:prstGeom>
          <a:solidFill>
            <a:srgbClr val="FFFF00"/>
          </a:solidFill>
        </p:spPr>
        <p:txBody>
          <a:bodyPr wrap="none" rtlCol="0">
            <a:spAutoFit/>
          </a:bodyPr>
          <a:lstStyle/>
          <a:p>
            <a:r>
              <a:rPr lang="en-US" sz="2400"/>
              <a:t>What is</a:t>
            </a:r>
          </a:p>
          <a:p>
            <a:r>
              <a:rPr lang="en-US" sz="2400"/>
              <a:t>analysis?</a:t>
            </a:r>
          </a:p>
        </p:txBody>
      </p:sp>
      <p:sp>
        <p:nvSpPr>
          <p:cNvPr id="2" name="Freeform: Shape 1"/>
          <p:cNvSpPr/>
          <p:nvPr/>
        </p:nvSpPr>
        <p:spPr>
          <a:xfrm>
            <a:off x="6183823" y="3084163"/>
            <a:ext cx="1482498" cy="607167"/>
          </a:xfrm>
          <a:custGeom>
            <a:avLst/>
            <a:gdLst>
              <a:gd name="connsiteX0" fmla="*/ 340963 w 1482498"/>
              <a:gd name="connsiteY0" fmla="*/ 61993 h 607167"/>
              <a:gd name="connsiteX1" fmla="*/ 247973 w 1482498"/>
              <a:gd name="connsiteY1" fmla="*/ 46495 h 607167"/>
              <a:gd name="connsiteX2" fmla="*/ 201478 w 1482498"/>
              <a:gd name="connsiteY2" fmla="*/ 30996 h 607167"/>
              <a:gd name="connsiteX3" fmla="*/ 108488 w 1482498"/>
              <a:gd name="connsiteY3" fmla="*/ 46495 h 607167"/>
              <a:gd name="connsiteX4" fmla="*/ 46495 w 1482498"/>
              <a:gd name="connsiteY4" fmla="*/ 92990 h 607167"/>
              <a:gd name="connsiteX5" fmla="*/ 30997 w 1482498"/>
              <a:gd name="connsiteY5" fmla="*/ 139484 h 607167"/>
              <a:gd name="connsiteX6" fmla="*/ 15498 w 1482498"/>
              <a:gd name="connsiteY6" fmla="*/ 309966 h 607167"/>
              <a:gd name="connsiteX7" fmla="*/ 0 w 1482498"/>
              <a:gd name="connsiteY7" fmla="*/ 402956 h 607167"/>
              <a:gd name="connsiteX8" fmla="*/ 15498 w 1482498"/>
              <a:gd name="connsiteY8" fmla="*/ 480447 h 607167"/>
              <a:gd name="connsiteX9" fmla="*/ 154983 w 1482498"/>
              <a:gd name="connsiteY9" fmla="*/ 526942 h 607167"/>
              <a:gd name="connsiteX10" fmla="*/ 247973 w 1482498"/>
              <a:gd name="connsiteY10" fmla="*/ 557939 h 607167"/>
              <a:gd name="connsiteX11" fmla="*/ 573437 w 1482498"/>
              <a:gd name="connsiteY11" fmla="*/ 573437 h 607167"/>
              <a:gd name="connsiteX12" fmla="*/ 743919 w 1482498"/>
              <a:gd name="connsiteY12" fmla="*/ 604434 h 607167"/>
              <a:gd name="connsiteX13" fmla="*/ 1084881 w 1482498"/>
              <a:gd name="connsiteY13" fmla="*/ 573437 h 607167"/>
              <a:gd name="connsiteX14" fmla="*/ 1317356 w 1482498"/>
              <a:gd name="connsiteY14" fmla="*/ 526942 h 607167"/>
              <a:gd name="connsiteX15" fmla="*/ 1410346 w 1482498"/>
              <a:gd name="connsiteY15" fmla="*/ 495945 h 607167"/>
              <a:gd name="connsiteX16" fmla="*/ 1456841 w 1482498"/>
              <a:gd name="connsiteY16" fmla="*/ 480447 h 607167"/>
              <a:gd name="connsiteX17" fmla="*/ 1394848 w 1482498"/>
              <a:gd name="connsiteY17" fmla="*/ 108488 h 607167"/>
              <a:gd name="connsiteX18" fmla="*/ 1301858 w 1482498"/>
              <a:gd name="connsiteY18" fmla="*/ 92990 h 607167"/>
              <a:gd name="connsiteX19" fmla="*/ 1208868 w 1482498"/>
              <a:gd name="connsiteY19" fmla="*/ 61993 h 607167"/>
              <a:gd name="connsiteX20" fmla="*/ 1162373 w 1482498"/>
              <a:gd name="connsiteY20" fmla="*/ 30996 h 607167"/>
              <a:gd name="connsiteX21" fmla="*/ 1053885 w 1482498"/>
              <a:gd name="connsiteY21" fmla="*/ 0 h 607167"/>
              <a:gd name="connsiteX22" fmla="*/ 728420 w 1482498"/>
              <a:gd name="connsiteY22" fmla="*/ 30996 h 607167"/>
              <a:gd name="connsiteX23" fmla="*/ 635431 w 1482498"/>
              <a:gd name="connsiteY23" fmla="*/ 61993 h 607167"/>
              <a:gd name="connsiteX24" fmla="*/ 340963 w 1482498"/>
              <a:gd name="connsiteY24" fmla="*/ 61993 h 60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2498" h="607167">
                <a:moveTo>
                  <a:pt x="340963" y="61993"/>
                </a:moveTo>
                <a:cubicBezTo>
                  <a:pt x="309966" y="56827"/>
                  <a:pt x="278649" y="53312"/>
                  <a:pt x="247973" y="46495"/>
                </a:cubicBezTo>
                <a:cubicBezTo>
                  <a:pt x="232025" y="42951"/>
                  <a:pt x="217815" y="30996"/>
                  <a:pt x="201478" y="30996"/>
                </a:cubicBezTo>
                <a:cubicBezTo>
                  <a:pt x="170054" y="30996"/>
                  <a:pt x="139485" y="41329"/>
                  <a:pt x="108488" y="46495"/>
                </a:cubicBezTo>
                <a:cubicBezTo>
                  <a:pt x="87824" y="61993"/>
                  <a:pt x="63031" y="73147"/>
                  <a:pt x="46495" y="92990"/>
                </a:cubicBezTo>
                <a:cubicBezTo>
                  <a:pt x="36037" y="105540"/>
                  <a:pt x="33307" y="123312"/>
                  <a:pt x="30997" y="139484"/>
                </a:cubicBezTo>
                <a:cubicBezTo>
                  <a:pt x="22927" y="195972"/>
                  <a:pt x="22165" y="253295"/>
                  <a:pt x="15498" y="309966"/>
                </a:cubicBezTo>
                <a:cubicBezTo>
                  <a:pt x="11826" y="341175"/>
                  <a:pt x="5166" y="371959"/>
                  <a:pt x="0" y="402956"/>
                </a:cubicBezTo>
                <a:cubicBezTo>
                  <a:pt x="5166" y="428786"/>
                  <a:pt x="2429" y="457576"/>
                  <a:pt x="15498" y="480447"/>
                </a:cubicBezTo>
                <a:cubicBezTo>
                  <a:pt x="39344" y="522177"/>
                  <a:pt x="125940" y="519681"/>
                  <a:pt x="154983" y="526942"/>
                </a:cubicBezTo>
                <a:cubicBezTo>
                  <a:pt x="186681" y="534866"/>
                  <a:pt x="215337" y="556385"/>
                  <a:pt x="247973" y="557939"/>
                </a:cubicBezTo>
                <a:lnTo>
                  <a:pt x="573437" y="573437"/>
                </a:lnTo>
                <a:cubicBezTo>
                  <a:pt x="630264" y="583769"/>
                  <a:pt x="686194" y="602444"/>
                  <a:pt x="743919" y="604434"/>
                </a:cubicBezTo>
                <a:cubicBezTo>
                  <a:pt x="949128" y="611510"/>
                  <a:pt x="954269" y="606089"/>
                  <a:pt x="1084881" y="573437"/>
                </a:cubicBezTo>
                <a:cubicBezTo>
                  <a:pt x="1193344" y="501128"/>
                  <a:pt x="1078723" y="566714"/>
                  <a:pt x="1317356" y="526942"/>
                </a:cubicBezTo>
                <a:cubicBezTo>
                  <a:pt x="1349585" y="521571"/>
                  <a:pt x="1379349" y="506277"/>
                  <a:pt x="1410346" y="495945"/>
                </a:cubicBezTo>
                <a:lnTo>
                  <a:pt x="1456841" y="480447"/>
                </a:lnTo>
                <a:cubicBezTo>
                  <a:pt x="1446291" y="237806"/>
                  <a:pt x="1553394" y="143720"/>
                  <a:pt x="1394848" y="108488"/>
                </a:cubicBezTo>
                <a:cubicBezTo>
                  <a:pt x="1364172" y="101671"/>
                  <a:pt x="1332855" y="98156"/>
                  <a:pt x="1301858" y="92990"/>
                </a:cubicBezTo>
                <a:cubicBezTo>
                  <a:pt x="1270861" y="82658"/>
                  <a:pt x="1236054" y="80117"/>
                  <a:pt x="1208868" y="61993"/>
                </a:cubicBezTo>
                <a:cubicBezTo>
                  <a:pt x="1193370" y="51661"/>
                  <a:pt x="1179033" y="39326"/>
                  <a:pt x="1162373" y="30996"/>
                </a:cubicBezTo>
                <a:cubicBezTo>
                  <a:pt x="1140140" y="19880"/>
                  <a:pt x="1073746" y="4965"/>
                  <a:pt x="1053885" y="0"/>
                </a:cubicBezTo>
                <a:cubicBezTo>
                  <a:pt x="1011476" y="3262"/>
                  <a:pt x="795205" y="16685"/>
                  <a:pt x="728420" y="30996"/>
                </a:cubicBezTo>
                <a:cubicBezTo>
                  <a:pt x="696472" y="37842"/>
                  <a:pt x="668104" y="61993"/>
                  <a:pt x="635431" y="61993"/>
                </a:cubicBezTo>
                <a:lnTo>
                  <a:pt x="340963" y="6199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635325" y="2309249"/>
            <a:ext cx="182846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650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945" y="1813301"/>
            <a:ext cx="1596325" cy="830997"/>
          </a:xfrm>
          <a:prstGeom prst="rect">
            <a:avLst/>
          </a:prstGeom>
          <a:noFill/>
        </p:spPr>
        <p:txBody>
          <a:bodyPr wrap="square" rtlCol="0">
            <a:spAutoFit/>
          </a:bodyPr>
          <a:lstStyle/>
          <a:p>
            <a:r>
              <a:rPr lang="en-US" sz="2400"/>
              <a:t>Select a photo.</a:t>
            </a:r>
          </a:p>
        </p:txBody>
      </p:sp>
      <p:pic>
        <p:nvPicPr>
          <p:cNvPr id="3" name="Picture 2"/>
          <p:cNvPicPr>
            <a:picLocks noChangeAspect="1"/>
          </p:cNvPicPr>
          <p:nvPr/>
        </p:nvPicPr>
        <p:blipFill>
          <a:blip r:embed="rId2"/>
          <a:stretch>
            <a:fillRect/>
          </a:stretch>
        </p:blipFill>
        <p:spPr>
          <a:xfrm>
            <a:off x="2286000" y="566737"/>
            <a:ext cx="7620000" cy="5724525"/>
          </a:xfrm>
          <a:prstGeom prst="rect">
            <a:avLst/>
          </a:prstGeom>
        </p:spPr>
      </p:pic>
    </p:spTree>
    <p:extLst>
      <p:ext uri="{BB962C8B-B14F-4D97-AF65-F5344CB8AC3E}">
        <p14:creationId xmlns:p14="http://schemas.microsoft.com/office/powerpoint/2010/main" val="1838793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58698" y="619931"/>
            <a:ext cx="8989017" cy="5734373"/>
            <a:chOff x="914400" y="263470"/>
            <a:chExt cx="8989017" cy="5734373"/>
          </a:xfrm>
        </p:grpSpPr>
        <p:pic>
          <p:nvPicPr>
            <p:cNvPr id="2" name="Picture 1"/>
            <p:cNvPicPr>
              <a:picLocks noChangeAspect="1"/>
            </p:cNvPicPr>
            <p:nvPr/>
          </p:nvPicPr>
          <p:blipFill rotWithShape="1">
            <a:blip r:embed="rId2"/>
            <a:srcRect l="7500" t="3842" r="18772" b="12543"/>
            <a:stretch/>
          </p:blipFill>
          <p:spPr>
            <a:xfrm>
              <a:off x="914400" y="263470"/>
              <a:ext cx="8989017" cy="5734373"/>
            </a:xfrm>
            <a:prstGeom prst="rect">
              <a:avLst/>
            </a:prstGeom>
          </p:spPr>
        </p:pic>
        <p:sp>
          <p:nvSpPr>
            <p:cNvPr id="3" name="Rectangle 2"/>
            <p:cNvSpPr/>
            <p:nvPr/>
          </p:nvSpPr>
          <p:spPr>
            <a:xfrm>
              <a:off x="914400" y="3425125"/>
              <a:ext cx="1363851" cy="2572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263470"/>
              <a:ext cx="1394847" cy="495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2355737" y="1673817"/>
            <a:ext cx="3874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73436" y="1425844"/>
            <a:ext cx="2185262" cy="1200329"/>
          </a:xfrm>
          <a:prstGeom prst="rect">
            <a:avLst/>
          </a:prstGeom>
          <a:noFill/>
        </p:spPr>
        <p:txBody>
          <a:bodyPr wrap="square" rtlCol="0">
            <a:spAutoFit/>
          </a:bodyPr>
          <a:lstStyle/>
          <a:p>
            <a:r>
              <a:rPr lang="en-US" sz="2400"/>
              <a:t>Select the </a:t>
            </a:r>
          </a:p>
          <a:p>
            <a:r>
              <a:rPr lang="en-US" sz="2400"/>
              <a:t>“Hide Selected” command</a:t>
            </a:r>
          </a:p>
        </p:txBody>
      </p:sp>
    </p:spTree>
    <p:extLst>
      <p:ext uri="{BB962C8B-B14F-4D97-AF65-F5344CB8AC3E}">
        <p14:creationId xmlns:p14="http://schemas.microsoft.com/office/powerpoint/2010/main" val="3666180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76165" y="4249821"/>
            <a:ext cx="2097241" cy="461665"/>
          </a:xfrm>
          <a:prstGeom prst="rect">
            <a:avLst/>
          </a:prstGeom>
          <a:noFill/>
        </p:spPr>
        <p:txBody>
          <a:bodyPr wrap="none" rtlCol="0">
            <a:spAutoFit/>
          </a:bodyPr>
          <a:lstStyle/>
          <a:p>
            <a:r>
              <a:rPr lang="en-US" sz="2400">
                <a:solidFill>
                  <a:schemeClr val="bg1"/>
                </a:solidFill>
              </a:rPr>
              <a:t>1 hidden photo</a:t>
            </a:r>
          </a:p>
        </p:txBody>
      </p:sp>
      <p:sp>
        <p:nvSpPr>
          <p:cNvPr id="5" name="Oval 4"/>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957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604435" y="1875294"/>
            <a:ext cx="1534331" cy="1200329"/>
          </a:xfrm>
          <a:prstGeom prst="rect">
            <a:avLst/>
          </a:prstGeom>
          <a:noFill/>
        </p:spPr>
        <p:txBody>
          <a:bodyPr wrap="square" rtlCol="0">
            <a:spAutoFit/>
          </a:bodyPr>
          <a:lstStyle/>
          <a:p>
            <a:r>
              <a:rPr lang="en-US" sz="2400"/>
              <a:t>Hide this photo as well</a:t>
            </a:r>
          </a:p>
        </p:txBody>
      </p:sp>
    </p:spTree>
    <p:extLst>
      <p:ext uri="{BB962C8B-B14F-4D97-AF65-F5344CB8AC3E}">
        <p14:creationId xmlns:p14="http://schemas.microsoft.com/office/powerpoint/2010/main" val="1941267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16052" y="4280818"/>
            <a:ext cx="2217467" cy="461665"/>
          </a:xfrm>
          <a:prstGeom prst="rect">
            <a:avLst/>
          </a:prstGeom>
          <a:noFill/>
        </p:spPr>
        <p:txBody>
          <a:bodyPr wrap="none" rtlCol="0">
            <a:spAutoFit/>
          </a:bodyPr>
          <a:lstStyle/>
          <a:p>
            <a:r>
              <a:rPr lang="en-US" sz="2400">
                <a:solidFill>
                  <a:schemeClr val="bg1"/>
                </a:solidFill>
              </a:rPr>
              <a:t>2 hidden photos</a:t>
            </a:r>
          </a:p>
        </p:txBody>
      </p:sp>
      <p:sp>
        <p:nvSpPr>
          <p:cNvPr id="5" name="Oval 4"/>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369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516" y="2185260"/>
            <a:ext cx="9144000" cy="2022125"/>
          </a:xfrm>
        </p:spPr>
        <p:txBody>
          <a:bodyPr>
            <a:normAutofit fontScale="90000"/>
          </a:bodyPr>
          <a:lstStyle/>
          <a:p>
            <a:r>
              <a:rPr lang="en-US"/>
              <a:t>Can we execute a hide command if no photos are selected?</a:t>
            </a:r>
          </a:p>
        </p:txBody>
      </p:sp>
    </p:spTree>
    <p:extLst>
      <p:ext uri="{BB962C8B-B14F-4D97-AF65-F5344CB8AC3E}">
        <p14:creationId xmlns:p14="http://schemas.microsoft.com/office/powerpoint/2010/main" val="2491533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4" name="TextBox 3"/>
          <p:cNvSpPr txBox="1"/>
          <p:nvPr/>
        </p:nvSpPr>
        <p:spPr>
          <a:xfrm>
            <a:off x="774916" y="2138765"/>
            <a:ext cx="1511084" cy="830997"/>
          </a:xfrm>
          <a:prstGeom prst="rect">
            <a:avLst/>
          </a:prstGeom>
          <a:noFill/>
        </p:spPr>
        <p:txBody>
          <a:bodyPr wrap="square" rtlCol="0">
            <a:spAutoFit/>
          </a:bodyPr>
          <a:lstStyle/>
          <a:p>
            <a:r>
              <a:rPr lang="en-US" sz="2400"/>
              <a:t>No photos selected</a:t>
            </a:r>
          </a:p>
        </p:txBody>
      </p:sp>
    </p:spTree>
    <p:extLst>
      <p:ext uri="{BB962C8B-B14F-4D97-AF65-F5344CB8AC3E}">
        <p14:creationId xmlns:p14="http://schemas.microsoft.com/office/powerpoint/2010/main" val="1370006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36188" y="636477"/>
            <a:ext cx="8958020" cy="5703377"/>
            <a:chOff x="1162373" y="356460"/>
            <a:chExt cx="8958020" cy="5703377"/>
          </a:xfrm>
        </p:grpSpPr>
        <p:pic>
          <p:nvPicPr>
            <p:cNvPr id="2" name="Picture 1"/>
            <p:cNvPicPr>
              <a:picLocks noChangeAspect="1"/>
            </p:cNvPicPr>
            <p:nvPr/>
          </p:nvPicPr>
          <p:blipFill rotWithShape="1">
            <a:blip r:embed="rId2"/>
            <a:srcRect l="9534" t="5198" r="16992" b="11638"/>
            <a:stretch/>
          </p:blipFill>
          <p:spPr>
            <a:xfrm>
              <a:off x="1162373" y="356460"/>
              <a:ext cx="8958020" cy="5703377"/>
            </a:xfrm>
            <a:prstGeom prst="rect">
              <a:avLst/>
            </a:prstGeom>
          </p:spPr>
        </p:pic>
        <p:sp>
          <p:nvSpPr>
            <p:cNvPr id="3" name="Rectangle 2"/>
            <p:cNvSpPr/>
            <p:nvPr/>
          </p:nvSpPr>
          <p:spPr>
            <a:xfrm>
              <a:off x="1162373" y="3487119"/>
              <a:ext cx="1363851" cy="2572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2373" y="356460"/>
              <a:ext cx="1363851" cy="449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2216252" y="1673819"/>
            <a:ext cx="542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31732" y="1456840"/>
            <a:ext cx="2355740" cy="830997"/>
          </a:xfrm>
          <a:prstGeom prst="rect">
            <a:avLst/>
          </a:prstGeom>
          <a:noFill/>
        </p:spPr>
        <p:txBody>
          <a:bodyPr wrap="square" rtlCol="0">
            <a:spAutoFit/>
          </a:bodyPr>
          <a:lstStyle/>
          <a:p>
            <a:r>
              <a:rPr lang="en-US" sz="2400"/>
              <a:t>“Hide Selected” is grayed out</a:t>
            </a:r>
            <a:endParaRPr lang="en-US" sz="2400" i="1"/>
          </a:p>
        </p:txBody>
      </p:sp>
    </p:spTree>
    <p:extLst>
      <p:ext uri="{BB962C8B-B14F-4D97-AF65-F5344CB8AC3E}">
        <p14:creationId xmlns:p14="http://schemas.microsoft.com/office/powerpoint/2010/main" val="2491005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011" y="2036763"/>
            <a:ext cx="9144000" cy="2387600"/>
          </a:xfrm>
        </p:spPr>
        <p:txBody>
          <a:bodyPr>
            <a:normAutofit fontScale="90000"/>
          </a:bodyPr>
          <a:lstStyle/>
          <a:p>
            <a:r>
              <a:rPr lang="en-US" i="1"/>
              <a:t>The hide selected command can only be executed when one or more photos are selected</a:t>
            </a:r>
            <a:endParaRPr lang="en-US"/>
          </a:p>
        </p:txBody>
      </p:sp>
    </p:spTree>
    <p:extLst>
      <p:ext uri="{BB962C8B-B14F-4D97-AF65-F5344CB8AC3E}">
        <p14:creationId xmlns:p14="http://schemas.microsoft.com/office/powerpoint/2010/main" val="342894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7505" y="2424221"/>
            <a:ext cx="9144000" cy="2387600"/>
          </a:xfrm>
        </p:spPr>
        <p:txBody>
          <a:bodyPr>
            <a:normAutofit fontScale="90000"/>
          </a:bodyPr>
          <a:lstStyle/>
          <a:p>
            <a:r>
              <a:rPr lang="en-US"/>
              <a:t>After executing a hide selected command, are the hidden photos still selected? </a:t>
            </a:r>
          </a:p>
        </p:txBody>
      </p:sp>
    </p:spTree>
    <p:extLst>
      <p:ext uri="{BB962C8B-B14F-4D97-AF65-F5344CB8AC3E}">
        <p14:creationId xmlns:p14="http://schemas.microsoft.com/office/powerpoint/2010/main" val="257925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034" t="47546" r="55508" b="16322"/>
          <a:stretch/>
        </p:blipFill>
        <p:spPr>
          <a:xfrm>
            <a:off x="1162372" y="619930"/>
            <a:ext cx="3347635" cy="2340244"/>
          </a:xfrm>
          <a:prstGeom prst="rect">
            <a:avLst/>
          </a:prstGeom>
        </p:spPr>
      </p:pic>
      <p:sp>
        <p:nvSpPr>
          <p:cNvPr id="3" name="TextBox 2"/>
          <p:cNvSpPr txBox="1"/>
          <p:nvPr/>
        </p:nvSpPr>
        <p:spPr>
          <a:xfrm>
            <a:off x="5222928" y="619930"/>
            <a:ext cx="4618495" cy="1569660"/>
          </a:xfrm>
          <a:prstGeom prst="rect">
            <a:avLst/>
          </a:prstGeom>
          <a:noFill/>
          <a:ln>
            <a:solidFill>
              <a:schemeClr val="bg1">
                <a:lumMod val="65000"/>
              </a:schemeClr>
            </a:solidFill>
          </a:ln>
        </p:spPr>
        <p:txBody>
          <a:bodyPr wrap="square" rtlCol="0">
            <a:spAutoFit/>
          </a:bodyPr>
          <a:lstStyle/>
          <a:p>
            <a:r>
              <a:rPr lang="en-US" sz="2400"/>
              <a:t>Aircraft companies create models before building an aircraft.</a:t>
            </a:r>
          </a:p>
          <a:p>
            <a:endParaRPr lang="en-US" sz="2400"/>
          </a:p>
          <a:p>
            <a:r>
              <a:rPr lang="en-US" sz="2400"/>
              <a:t>Why?</a:t>
            </a:r>
          </a:p>
        </p:txBody>
      </p:sp>
    </p:spTree>
    <p:extLst>
      <p:ext uri="{BB962C8B-B14F-4D97-AF65-F5344CB8AC3E}">
        <p14:creationId xmlns:p14="http://schemas.microsoft.com/office/powerpoint/2010/main" val="4653640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7505" y="2424221"/>
            <a:ext cx="9144000" cy="2387600"/>
          </a:xfrm>
        </p:spPr>
        <p:txBody>
          <a:bodyPr>
            <a:normAutofit fontScale="90000"/>
          </a:bodyPr>
          <a:lstStyle/>
          <a:p>
            <a:r>
              <a:rPr lang="en-US"/>
              <a:t>After executing a hide selected command, are the hidden photos still selected? </a:t>
            </a:r>
          </a:p>
        </p:txBody>
      </p:sp>
      <p:cxnSp>
        <p:nvCxnSpPr>
          <p:cNvPr id="3" name="Straight Arrow Connector 2"/>
          <p:cNvCxnSpPr/>
          <p:nvPr/>
        </p:nvCxnSpPr>
        <p:spPr>
          <a:xfrm flipH="1" flipV="1">
            <a:off x="7051729" y="4811821"/>
            <a:ext cx="1022888" cy="58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074617" y="5208744"/>
            <a:ext cx="2867186" cy="1200329"/>
          </a:xfrm>
          <a:prstGeom prst="rect">
            <a:avLst/>
          </a:prstGeom>
          <a:solidFill>
            <a:srgbClr val="FFFF00"/>
          </a:solidFill>
        </p:spPr>
        <p:txBody>
          <a:bodyPr wrap="square" rtlCol="0">
            <a:spAutoFit/>
          </a:bodyPr>
          <a:lstStyle/>
          <a:p>
            <a:r>
              <a:rPr lang="en-US" sz="2400"/>
              <a:t>How can we tell? After all, we can't see the hidden photos.</a:t>
            </a:r>
          </a:p>
        </p:txBody>
      </p:sp>
    </p:spTree>
    <p:extLst>
      <p:ext uri="{BB962C8B-B14F-4D97-AF65-F5344CB8AC3E}">
        <p14:creationId xmlns:p14="http://schemas.microsoft.com/office/powerpoint/2010/main" val="1811746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93004" y="2455217"/>
            <a:ext cx="9144000" cy="2387600"/>
          </a:xfrm>
        </p:spPr>
        <p:txBody>
          <a:bodyPr>
            <a:normAutofit fontScale="90000"/>
          </a:bodyPr>
          <a:lstStyle/>
          <a:p>
            <a:r>
              <a:rPr lang="en-US"/>
              <a:t>See if the “cut” command is grayed out – recall that it is available only if assets are selected</a:t>
            </a:r>
          </a:p>
        </p:txBody>
      </p:sp>
    </p:spTree>
    <p:extLst>
      <p:ext uri="{BB962C8B-B14F-4D97-AF65-F5344CB8AC3E}">
        <p14:creationId xmlns:p14="http://schemas.microsoft.com/office/powerpoint/2010/main" val="289390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89710" y="3619644"/>
            <a:ext cx="5017028" cy="1200329"/>
          </a:xfrm>
          <a:prstGeom prst="rect">
            <a:avLst/>
          </a:prstGeom>
          <a:noFill/>
        </p:spPr>
        <p:txBody>
          <a:bodyPr wrap="square" rtlCol="0">
            <a:spAutoFit/>
          </a:bodyPr>
          <a:lstStyle/>
          <a:p>
            <a:r>
              <a:rPr lang="en-US" sz="2400">
                <a:solidFill>
                  <a:schemeClr val="bg1"/>
                </a:solidFill>
              </a:rPr>
              <a:t>I just finished the “Hide Selected” command. Are any of the hidden photos selected?</a:t>
            </a:r>
          </a:p>
        </p:txBody>
      </p:sp>
      <p:sp>
        <p:nvSpPr>
          <p:cNvPr id="5" name="Oval 4"/>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950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98181" y="526942"/>
            <a:ext cx="8756543" cy="5703377"/>
            <a:chOff x="2309246" y="418454"/>
            <a:chExt cx="8756543" cy="5703377"/>
          </a:xfrm>
        </p:grpSpPr>
        <p:pic>
          <p:nvPicPr>
            <p:cNvPr id="2" name="Picture 1"/>
            <p:cNvPicPr>
              <a:picLocks noChangeAspect="1"/>
            </p:cNvPicPr>
            <p:nvPr/>
          </p:nvPicPr>
          <p:blipFill rotWithShape="1">
            <a:blip r:embed="rId2"/>
            <a:srcRect l="18941" t="6102" r="9237" b="10734"/>
            <a:stretch/>
          </p:blipFill>
          <p:spPr>
            <a:xfrm>
              <a:off x="2309246" y="418454"/>
              <a:ext cx="8756543" cy="5703377"/>
            </a:xfrm>
            <a:prstGeom prst="rect">
              <a:avLst/>
            </a:prstGeom>
          </p:spPr>
        </p:pic>
        <p:sp>
          <p:nvSpPr>
            <p:cNvPr id="3" name="Rectangle 2"/>
            <p:cNvSpPr/>
            <p:nvPr/>
          </p:nvSpPr>
          <p:spPr>
            <a:xfrm>
              <a:off x="2309246" y="418454"/>
              <a:ext cx="1162374" cy="46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09246" y="2975675"/>
              <a:ext cx="1162374" cy="3146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2340243" y="1100380"/>
            <a:ext cx="5579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09966" y="867902"/>
            <a:ext cx="2076771" cy="830997"/>
          </a:xfrm>
          <a:prstGeom prst="rect">
            <a:avLst/>
          </a:prstGeom>
          <a:noFill/>
        </p:spPr>
        <p:txBody>
          <a:bodyPr wrap="square" rtlCol="0">
            <a:spAutoFit/>
          </a:bodyPr>
          <a:lstStyle/>
          <a:p>
            <a:r>
              <a:rPr lang="en-US" sz="2400"/>
              <a:t>“Cut” is grayed out</a:t>
            </a:r>
          </a:p>
        </p:txBody>
      </p:sp>
    </p:spTree>
    <p:extLst>
      <p:ext uri="{BB962C8B-B14F-4D97-AF65-F5344CB8AC3E}">
        <p14:creationId xmlns:p14="http://schemas.microsoft.com/office/powerpoint/2010/main" val="29957234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013" y="2811678"/>
            <a:ext cx="9144000" cy="2387600"/>
          </a:xfrm>
        </p:spPr>
        <p:txBody>
          <a:bodyPr>
            <a:normAutofit fontScale="90000"/>
          </a:bodyPr>
          <a:lstStyle/>
          <a:p>
            <a:r>
              <a:rPr lang="en-US" i="1"/>
              <a:t>There are no selected photos after executing the “Hide Selected” command, either in the visible section or in the hidden section</a:t>
            </a:r>
            <a:endParaRPr lang="en-US"/>
          </a:p>
        </p:txBody>
      </p:sp>
    </p:spTree>
    <p:extLst>
      <p:ext uri="{BB962C8B-B14F-4D97-AF65-F5344CB8AC3E}">
        <p14:creationId xmlns:p14="http://schemas.microsoft.com/office/powerpoint/2010/main" val="2695213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013" y="1912777"/>
            <a:ext cx="9144000" cy="2387600"/>
          </a:xfrm>
        </p:spPr>
        <p:txBody>
          <a:bodyPr>
            <a:normAutofit fontScale="90000"/>
          </a:bodyPr>
          <a:lstStyle/>
          <a:p>
            <a:r>
              <a:rPr lang="en-US"/>
              <a:t>What's the relationship between hidden photos and showing photos?</a:t>
            </a:r>
          </a:p>
        </p:txBody>
      </p:sp>
    </p:spTree>
    <p:extLst>
      <p:ext uri="{BB962C8B-B14F-4D97-AF65-F5344CB8AC3E}">
        <p14:creationId xmlns:p14="http://schemas.microsoft.com/office/powerpoint/2010/main" val="1727860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Right 2"/>
          <p:cNvSpPr/>
          <p:nvPr/>
        </p:nvSpPr>
        <p:spPr>
          <a:xfrm flipH="1">
            <a:off x="4386019" y="2371241"/>
            <a:ext cx="821411" cy="38745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16052" y="4273067"/>
            <a:ext cx="2217467" cy="461665"/>
          </a:xfrm>
          <a:prstGeom prst="rect">
            <a:avLst/>
          </a:prstGeom>
          <a:noFill/>
        </p:spPr>
        <p:txBody>
          <a:bodyPr wrap="none" rtlCol="0">
            <a:spAutoFit/>
          </a:bodyPr>
          <a:lstStyle/>
          <a:p>
            <a:r>
              <a:rPr lang="en-US" sz="2400">
                <a:solidFill>
                  <a:schemeClr val="bg1"/>
                </a:solidFill>
              </a:rPr>
              <a:t>2 hidden photos</a:t>
            </a:r>
          </a:p>
        </p:txBody>
      </p:sp>
      <p:sp>
        <p:nvSpPr>
          <p:cNvPr id="8" name="Oval 7"/>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79881" y="2405383"/>
            <a:ext cx="2264338" cy="461665"/>
          </a:xfrm>
          <a:prstGeom prst="rect">
            <a:avLst/>
          </a:prstGeom>
          <a:noFill/>
        </p:spPr>
        <p:txBody>
          <a:bodyPr wrap="none" rtlCol="0">
            <a:spAutoFit/>
          </a:bodyPr>
          <a:lstStyle/>
          <a:p>
            <a:r>
              <a:rPr lang="en-US" sz="2400">
                <a:solidFill>
                  <a:schemeClr val="bg1"/>
                </a:solidFill>
              </a:rPr>
              <a:t>1 photo showing</a:t>
            </a:r>
          </a:p>
        </p:txBody>
      </p:sp>
    </p:spTree>
    <p:extLst>
      <p:ext uri="{BB962C8B-B14F-4D97-AF65-F5344CB8AC3E}">
        <p14:creationId xmlns:p14="http://schemas.microsoft.com/office/powerpoint/2010/main" val="272575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10" name="TextBox 9"/>
          <p:cNvSpPr txBox="1"/>
          <p:nvPr/>
        </p:nvSpPr>
        <p:spPr>
          <a:xfrm>
            <a:off x="4405963" y="3349212"/>
            <a:ext cx="3442289" cy="461665"/>
          </a:xfrm>
          <a:prstGeom prst="rect">
            <a:avLst/>
          </a:prstGeom>
          <a:noFill/>
          <a:ln>
            <a:solidFill>
              <a:schemeClr val="bg1"/>
            </a:solidFill>
          </a:ln>
        </p:spPr>
        <p:txBody>
          <a:bodyPr wrap="none" rtlCol="0">
            <a:spAutoFit/>
          </a:bodyPr>
          <a:lstStyle/>
          <a:p>
            <a:r>
              <a:rPr lang="en-US" sz="2400">
                <a:solidFill>
                  <a:schemeClr val="bg1"/>
                </a:solidFill>
              </a:rPr>
              <a:t>hidden + showing = assets</a:t>
            </a:r>
          </a:p>
        </p:txBody>
      </p:sp>
    </p:spTree>
    <p:extLst>
      <p:ext uri="{BB962C8B-B14F-4D97-AF65-F5344CB8AC3E}">
        <p14:creationId xmlns:p14="http://schemas.microsoft.com/office/powerpoint/2010/main" val="4192503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013" y="1565328"/>
            <a:ext cx="9144000" cy="3254644"/>
          </a:xfrm>
        </p:spPr>
        <p:txBody>
          <a:bodyPr>
            <a:normAutofit fontScale="90000"/>
          </a:bodyPr>
          <a:lstStyle/>
          <a:p>
            <a:r>
              <a:rPr lang="en-US"/>
              <a:t>What happens if we paste a photo that is already present in the hidden area? Will the hidden photo move to showing? </a:t>
            </a:r>
          </a:p>
        </p:txBody>
      </p:sp>
    </p:spTree>
    <p:extLst>
      <p:ext uri="{BB962C8B-B14F-4D97-AF65-F5344CB8AC3E}">
        <p14:creationId xmlns:p14="http://schemas.microsoft.com/office/powerpoint/2010/main" val="26160115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78250" y="464950"/>
            <a:ext cx="8989017" cy="5765369"/>
            <a:chOff x="945396" y="294468"/>
            <a:chExt cx="8989017" cy="5765369"/>
          </a:xfrm>
        </p:grpSpPr>
        <p:pic>
          <p:nvPicPr>
            <p:cNvPr id="4" name="Picture 3"/>
            <p:cNvPicPr>
              <a:picLocks noChangeAspect="1"/>
            </p:cNvPicPr>
            <p:nvPr/>
          </p:nvPicPr>
          <p:blipFill rotWithShape="1">
            <a:blip r:embed="rId2"/>
            <a:srcRect l="7755" t="4293" r="18516" b="11639"/>
            <a:stretch/>
          </p:blipFill>
          <p:spPr>
            <a:xfrm>
              <a:off x="945396" y="294468"/>
              <a:ext cx="8989017" cy="5765369"/>
            </a:xfrm>
            <a:prstGeom prst="rect">
              <a:avLst/>
            </a:prstGeom>
          </p:spPr>
        </p:pic>
        <p:sp>
          <p:nvSpPr>
            <p:cNvPr id="5" name="Rectangle 4"/>
            <p:cNvSpPr/>
            <p:nvPr/>
          </p:nvSpPr>
          <p:spPr>
            <a:xfrm>
              <a:off x="945396" y="3549112"/>
              <a:ext cx="1379350" cy="251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5396" y="294468"/>
              <a:ext cx="1379350" cy="573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1751308" y="1162374"/>
            <a:ext cx="5269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95451" y="931541"/>
            <a:ext cx="1255857" cy="461665"/>
          </a:xfrm>
          <a:prstGeom prst="rect">
            <a:avLst/>
          </a:prstGeom>
          <a:noFill/>
        </p:spPr>
        <p:txBody>
          <a:bodyPr wrap="none" rtlCol="0">
            <a:spAutoFit/>
          </a:bodyPr>
          <a:lstStyle/>
          <a:p>
            <a:r>
              <a:rPr lang="en-US" sz="2400"/>
              <a:t>Show All</a:t>
            </a:r>
          </a:p>
        </p:txBody>
      </p:sp>
    </p:spTree>
    <p:extLst>
      <p:ext uri="{BB962C8B-B14F-4D97-AF65-F5344CB8AC3E}">
        <p14:creationId xmlns:p14="http://schemas.microsoft.com/office/powerpoint/2010/main" val="86062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034" t="47546" r="55508" b="16322"/>
          <a:stretch/>
        </p:blipFill>
        <p:spPr>
          <a:xfrm>
            <a:off x="1162372" y="619930"/>
            <a:ext cx="3347635" cy="2340244"/>
          </a:xfrm>
          <a:prstGeom prst="rect">
            <a:avLst/>
          </a:prstGeom>
        </p:spPr>
      </p:pic>
      <p:sp>
        <p:nvSpPr>
          <p:cNvPr id="3" name="TextBox 2"/>
          <p:cNvSpPr txBox="1"/>
          <p:nvPr/>
        </p:nvSpPr>
        <p:spPr>
          <a:xfrm>
            <a:off x="5222928" y="619930"/>
            <a:ext cx="4618495" cy="3785652"/>
          </a:xfrm>
          <a:prstGeom prst="rect">
            <a:avLst/>
          </a:prstGeom>
          <a:noFill/>
          <a:ln>
            <a:solidFill>
              <a:schemeClr val="bg1">
                <a:lumMod val="65000"/>
              </a:schemeClr>
            </a:solidFill>
          </a:ln>
        </p:spPr>
        <p:txBody>
          <a:bodyPr wrap="square" rtlCol="0">
            <a:spAutoFit/>
          </a:bodyPr>
          <a:lstStyle/>
          <a:p>
            <a:r>
              <a:rPr lang="en-US" sz="2400"/>
              <a:t>Answer: Because models are more convenient to analyze. An actual aircraft contains lots of details that are irrelevant for analysis. </a:t>
            </a:r>
          </a:p>
          <a:p>
            <a:endParaRPr lang="en-US" sz="2400"/>
          </a:p>
          <a:p>
            <a:r>
              <a:rPr lang="en-US" sz="2400"/>
              <a:t>Aircraft models can be analyzed: they can be put through wind tunnels to check for aerodynamic efficiency, computers can check flight behavior, and so forth.</a:t>
            </a:r>
          </a:p>
        </p:txBody>
      </p:sp>
    </p:spTree>
    <p:extLst>
      <p:ext uri="{BB962C8B-B14F-4D97-AF65-F5344CB8AC3E}">
        <p14:creationId xmlns:p14="http://schemas.microsoft.com/office/powerpoint/2010/main" val="24859503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604434" y="1968285"/>
            <a:ext cx="1534332" cy="3046988"/>
          </a:xfrm>
          <a:prstGeom prst="rect">
            <a:avLst/>
          </a:prstGeom>
          <a:noFill/>
        </p:spPr>
        <p:txBody>
          <a:bodyPr wrap="square" rtlCol="0">
            <a:spAutoFit/>
          </a:bodyPr>
          <a:lstStyle/>
          <a:p>
            <a:r>
              <a:rPr lang="en-US" sz="2400"/>
              <a:t>All the photos in this catalog are showing (no hidden photos)</a:t>
            </a:r>
          </a:p>
        </p:txBody>
      </p:sp>
    </p:spTree>
    <p:extLst>
      <p:ext uri="{BB962C8B-B14F-4D97-AF65-F5344CB8AC3E}">
        <p14:creationId xmlns:p14="http://schemas.microsoft.com/office/powerpoint/2010/main" val="3799482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31755" y="573438"/>
            <a:ext cx="8803037" cy="5703377"/>
            <a:chOff x="1162372" y="418454"/>
            <a:chExt cx="8803037" cy="5703377"/>
          </a:xfrm>
        </p:grpSpPr>
        <p:pic>
          <p:nvPicPr>
            <p:cNvPr id="2" name="Picture 1"/>
            <p:cNvPicPr>
              <a:picLocks noChangeAspect="1"/>
            </p:cNvPicPr>
            <p:nvPr/>
          </p:nvPicPr>
          <p:blipFill rotWithShape="1">
            <a:blip r:embed="rId2"/>
            <a:srcRect l="9534" t="6102" r="18263" b="10734"/>
            <a:stretch/>
          </p:blipFill>
          <p:spPr>
            <a:xfrm>
              <a:off x="1162372" y="418454"/>
              <a:ext cx="8803037" cy="5703377"/>
            </a:xfrm>
            <a:prstGeom prst="rect">
              <a:avLst/>
            </a:prstGeom>
          </p:spPr>
        </p:pic>
        <p:sp>
          <p:nvSpPr>
            <p:cNvPr id="3" name="Rectangle 2"/>
            <p:cNvSpPr/>
            <p:nvPr/>
          </p:nvSpPr>
          <p:spPr>
            <a:xfrm>
              <a:off x="1162372" y="2929180"/>
              <a:ext cx="1146875" cy="3192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62372" y="418454"/>
              <a:ext cx="1146875" cy="44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42441" y="1069384"/>
            <a:ext cx="1325107" cy="1200329"/>
          </a:xfrm>
          <a:prstGeom prst="rect">
            <a:avLst/>
          </a:prstGeom>
          <a:noFill/>
        </p:spPr>
        <p:txBody>
          <a:bodyPr wrap="square" rtlCol="0">
            <a:spAutoFit/>
          </a:bodyPr>
          <a:lstStyle/>
          <a:p>
            <a:r>
              <a:rPr lang="en-US" sz="2400"/>
              <a:t>Copy the selected photo</a:t>
            </a:r>
          </a:p>
        </p:txBody>
      </p:sp>
      <p:cxnSp>
        <p:nvCxnSpPr>
          <p:cNvPr id="8" name="Straight Arrow Connector 7"/>
          <p:cNvCxnSpPr/>
          <p:nvPr/>
        </p:nvCxnSpPr>
        <p:spPr>
          <a:xfrm flipV="1">
            <a:off x="1782305" y="1301858"/>
            <a:ext cx="4494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5274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534691" y="1719196"/>
            <a:ext cx="1751309" cy="2677656"/>
          </a:xfrm>
          <a:prstGeom prst="rect">
            <a:avLst/>
          </a:prstGeom>
          <a:noFill/>
        </p:spPr>
        <p:txBody>
          <a:bodyPr wrap="square" rtlCol="0">
            <a:spAutoFit/>
          </a:bodyPr>
          <a:lstStyle/>
          <a:p>
            <a:r>
              <a:rPr lang="en-US" sz="2400"/>
              <a:t>Create a new catalog and paste the photo into it. Here's the result.</a:t>
            </a:r>
          </a:p>
        </p:txBody>
      </p:sp>
    </p:spTree>
    <p:extLst>
      <p:ext uri="{BB962C8B-B14F-4D97-AF65-F5344CB8AC3E}">
        <p14:creationId xmlns:p14="http://schemas.microsoft.com/office/powerpoint/2010/main" val="591404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40244" y="588936"/>
            <a:ext cx="8958020" cy="5703376"/>
            <a:chOff x="945397" y="402956"/>
            <a:chExt cx="8958020" cy="5703376"/>
          </a:xfrm>
        </p:grpSpPr>
        <p:pic>
          <p:nvPicPr>
            <p:cNvPr id="2" name="Picture 1"/>
            <p:cNvPicPr>
              <a:picLocks noChangeAspect="1"/>
            </p:cNvPicPr>
            <p:nvPr/>
          </p:nvPicPr>
          <p:blipFill rotWithShape="1">
            <a:blip r:embed="rId2"/>
            <a:srcRect l="7754" t="5876" r="18772" b="10960"/>
            <a:stretch/>
          </p:blipFill>
          <p:spPr>
            <a:xfrm>
              <a:off x="945397" y="402956"/>
              <a:ext cx="8958020" cy="5703376"/>
            </a:xfrm>
            <a:prstGeom prst="rect">
              <a:avLst/>
            </a:prstGeom>
          </p:spPr>
        </p:pic>
        <p:sp>
          <p:nvSpPr>
            <p:cNvPr id="3" name="Rectangle 2"/>
            <p:cNvSpPr/>
            <p:nvPr/>
          </p:nvSpPr>
          <p:spPr>
            <a:xfrm>
              <a:off x="945397" y="3549112"/>
              <a:ext cx="1348352" cy="2557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45397" y="402956"/>
              <a:ext cx="1348352" cy="480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1828800" y="1596325"/>
            <a:ext cx="5114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97423" y="1363851"/>
            <a:ext cx="1379351" cy="1938992"/>
          </a:xfrm>
          <a:prstGeom prst="rect">
            <a:avLst/>
          </a:prstGeom>
          <a:noFill/>
        </p:spPr>
        <p:txBody>
          <a:bodyPr wrap="square" rtlCol="0">
            <a:spAutoFit/>
          </a:bodyPr>
          <a:lstStyle/>
          <a:p>
            <a:r>
              <a:rPr lang="en-US" sz="2400"/>
              <a:t>Back to the other catalog. Hide the photo.</a:t>
            </a:r>
          </a:p>
        </p:txBody>
      </p:sp>
    </p:spTree>
    <p:extLst>
      <p:ext uri="{BB962C8B-B14F-4D97-AF65-F5344CB8AC3E}">
        <p14:creationId xmlns:p14="http://schemas.microsoft.com/office/powerpoint/2010/main" val="12434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76165" y="4273067"/>
            <a:ext cx="2097241" cy="461665"/>
          </a:xfrm>
          <a:prstGeom prst="rect">
            <a:avLst/>
          </a:prstGeom>
          <a:noFill/>
        </p:spPr>
        <p:txBody>
          <a:bodyPr wrap="none" rtlCol="0">
            <a:spAutoFit/>
          </a:bodyPr>
          <a:lstStyle/>
          <a:p>
            <a:r>
              <a:rPr lang="en-US" sz="2400">
                <a:solidFill>
                  <a:schemeClr val="bg1"/>
                </a:solidFill>
              </a:rPr>
              <a:t>1 hidden photo</a:t>
            </a:r>
          </a:p>
        </p:txBody>
      </p:sp>
      <p:sp>
        <p:nvSpPr>
          <p:cNvPr id="5" name="Oval 4"/>
          <p:cNvSpPr/>
          <p:nvPr/>
        </p:nvSpPr>
        <p:spPr>
          <a:xfrm>
            <a:off x="6137328"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2953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4880" y="2377936"/>
            <a:ext cx="4652075" cy="3494871"/>
          </a:xfrm>
          <a:prstGeom prst="rect">
            <a:avLst/>
          </a:prstGeom>
        </p:spPr>
      </p:pic>
      <p:pic>
        <p:nvPicPr>
          <p:cNvPr id="3" name="Picture 2"/>
          <p:cNvPicPr>
            <a:picLocks noChangeAspect="1"/>
          </p:cNvPicPr>
          <p:nvPr/>
        </p:nvPicPr>
        <p:blipFill>
          <a:blip r:embed="rId3"/>
          <a:stretch>
            <a:fillRect/>
          </a:stretch>
        </p:blipFill>
        <p:spPr>
          <a:xfrm>
            <a:off x="6221508" y="2377936"/>
            <a:ext cx="4722878" cy="3548062"/>
          </a:xfrm>
          <a:prstGeom prst="rect">
            <a:avLst/>
          </a:prstGeom>
        </p:spPr>
      </p:pic>
      <p:sp>
        <p:nvSpPr>
          <p:cNvPr id="4" name="Oval 3"/>
          <p:cNvSpPr/>
          <p:nvPr/>
        </p:nvSpPr>
        <p:spPr>
          <a:xfrm>
            <a:off x="8582947" y="5715000"/>
            <a:ext cx="418178" cy="21099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90269" y="824694"/>
            <a:ext cx="3662477" cy="461665"/>
          </a:xfrm>
          <a:prstGeom prst="rect">
            <a:avLst/>
          </a:prstGeom>
          <a:noFill/>
        </p:spPr>
        <p:txBody>
          <a:bodyPr wrap="none" rtlCol="0">
            <a:spAutoFit/>
          </a:bodyPr>
          <a:lstStyle/>
          <a:p>
            <a:r>
              <a:rPr lang="en-US" sz="2400"/>
              <a:t>The photo is in two catalogs</a:t>
            </a:r>
          </a:p>
        </p:txBody>
      </p:sp>
      <p:cxnSp>
        <p:nvCxnSpPr>
          <p:cNvPr id="7" name="Straight Arrow Connector 6"/>
          <p:cNvCxnSpPr/>
          <p:nvPr/>
        </p:nvCxnSpPr>
        <p:spPr>
          <a:xfrm flipH="1">
            <a:off x="2417737" y="1286359"/>
            <a:ext cx="4262032" cy="216976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6679769" y="1286359"/>
            <a:ext cx="2112267" cy="430852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30449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4880" y="2377936"/>
            <a:ext cx="4652075" cy="3494871"/>
          </a:xfrm>
          <a:prstGeom prst="rect">
            <a:avLst/>
          </a:prstGeom>
        </p:spPr>
      </p:pic>
      <p:pic>
        <p:nvPicPr>
          <p:cNvPr id="3" name="Picture 2"/>
          <p:cNvPicPr>
            <a:picLocks noChangeAspect="1"/>
          </p:cNvPicPr>
          <p:nvPr/>
        </p:nvPicPr>
        <p:blipFill>
          <a:blip r:embed="rId3"/>
          <a:stretch>
            <a:fillRect/>
          </a:stretch>
        </p:blipFill>
        <p:spPr>
          <a:xfrm>
            <a:off x="6221508" y="2377936"/>
            <a:ext cx="4722878" cy="3548062"/>
          </a:xfrm>
          <a:prstGeom prst="rect">
            <a:avLst/>
          </a:prstGeom>
        </p:spPr>
      </p:pic>
      <p:sp>
        <p:nvSpPr>
          <p:cNvPr id="4" name="Oval 3"/>
          <p:cNvSpPr/>
          <p:nvPr/>
        </p:nvSpPr>
        <p:spPr>
          <a:xfrm>
            <a:off x="8582947" y="5715000"/>
            <a:ext cx="418178" cy="21099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34765" y="853063"/>
            <a:ext cx="6809621" cy="461665"/>
          </a:xfrm>
          <a:prstGeom prst="rect">
            <a:avLst/>
          </a:prstGeom>
          <a:noFill/>
        </p:spPr>
        <p:txBody>
          <a:bodyPr wrap="none" rtlCol="0">
            <a:spAutoFit/>
          </a:bodyPr>
          <a:lstStyle/>
          <a:p>
            <a:r>
              <a:rPr lang="en-US" sz="2400"/>
              <a:t>Cut the photo from here and paste it into this catalog</a:t>
            </a:r>
          </a:p>
        </p:txBody>
      </p:sp>
      <p:cxnSp>
        <p:nvCxnSpPr>
          <p:cNvPr id="7" name="Straight Arrow Connector 6"/>
          <p:cNvCxnSpPr/>
          <p:nvPr/>
        </p:nvCxnSpPr>
        <p:spPr>
          <a:xfrm flipH="1">
            <a:off x="2417737" y="1268234"/>
            <a:ext cx="4602995" cy="218788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endCxn id="3" idx="0"/>
          </p:cNvCxnSpPr>
          <p:nvPr/>
        </p:nvCxnSpPr>
        <p:spPr>
          <a:xfrm flipH="1">
            <a:off x="8582947" y="1268234"/>
            <a:ext cx="979507" cy="110970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52595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939" y="566737"/>
            <a:ext cx="7620000" cy="5724525"/>
          </a:xfrm>
          <a:prstGeom prst="rect">
            <a:avLst/>
          </a:prstGeom>
        </p:spPr>
      </p:pic>
      <p:sp>
        <p:nvSpPr>
          <p:cNvPr id="3" name="Arrow: Down 2"/>
          <p:cNvSpPr/>
          <p:nvPr/>
        </p:nvSpPr>
        <p:spPr>
          <a:xfrm>
            <a:off x="6865748" y="4773479"/>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34103" y="4226573"/>
            <a:ext cx="2097241" cy="461665"/>
          </a:xfrm>
          <a:prstGeom prst="rect">
            <a:avLst/>
          </a:prstGeom>
          <a:noFill/>
        </p:spPr>
        <p:txBody>
          <a:bodyPr wrap="none" rtlCol="0">
            <a:spAutoFit/>
          </a:bodyPr>
          <a:lstStyle/>
          <a:p>
            <a:r>
              <a:rPr lang="en-US" sz="2400">
                <a:solidFill>
                  <a:schemeClr val="bg1"/>
                </a:solidFill>
              </a:rPr>
              <a:t>1 hidden photo</a:t>
            </a:r>
          </a:p>
        </p:txBody>
      </p:sp>
      <p:sp>
        <p:nvSpPr>
          <p:cNvPr id="5" name="Oval 4"/>
          <p:cNvSpPr/>
          <p:nvPr/>
        </p:nvSpPr>
        <p:spPr>
          <a:xfrm>
            <a:off x="6695266" y="5889356"/>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447" y="1859339"/>
            <a:ext cx="2363492" cy="1200329"/>
          </a:xfrm>
          <a:prstGeom prst="rect">
            <a:avLst/>
          </a:prstGeom>
          <a:noFill/>
        </p:spPr>
        <p:txBody>
          <a:bodyPr wrap="square" rtlCol="0">
            <a:spAutoFit/>
          </a:bodyPr>
          <a:lstStyle/>
          <a:p>
            <a:r>
              <a:rPr lang="en-US" sz="2400"/>
              <a:t>Here's the result. The photo remains hidden </a:t>
            </a:r>
          </a:p>
        </p:txBody>
      </p:sp>
    </p:spTree>
    <p:extLst>
      <p:ext uri="{BB962C8B-B14F-4D97-AF65-F5344CB8AC3E}">
        <p14:creationId xmlns:p14="http://schemas.microsoft.com/office/powerpoint/2010/main" val="38018562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013" y="2386739"/>
            <a:ext cx="9144000" cy="1681162"/>
          </a:xfrm>
        </p:spPr>
        <p:txBody>
          <a:bodyPr>
            <a:normAutofit fontScale="90000"/>
          </a:bodyPr>
          <a:lstStyle/>
          <a:p>
            <a:r>
              <a:rPr lang="en-US" i="1"/>
              <a:t>Pasting does not cause a photo to go from hidden to showing</a:t>
            </a:r>
          </a:p>
        </p:txBody>
      </p:sp>
    </p:spTree>
    <p:extLst>
      <p:ext uri="{BB962C8B-B14F-4D97-AF65-F5344CB8AC3E}">
        <p14:creationId xmlns:p14="http://schemas.microsoft.com/office/powerpoint/2010/main" val="8311967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006" y="1835285"/>
            <a:ext cx="9144000" cy="2387600"/>
          </a:xfrm>
        </p:spPr>
        <p:txBody>
          <a:bodyPr>
            <a:normAutofit/>
          </a:bodyPr>
          <a:lstStyle/>
          <a:p>
            <a:r>
              <a:rPr lang="en-US"/>
              <a:t>Let's see how to show only the photos that are selected</a:t>
            </a:r>
          </a:p>
        </p:txBody>
      </p:sp>
    </p:spTree>
    <p:extLst>
      <p:ext uri="{BB962C8B-B14F-4D97-AF65-F5344CB8AC3E}">
        <p14:creationId xmlns:p14="http://schemas.microsoft.com/office/powerpoint/2010/main" val="256924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5026" y="480443"/>
            <a:ext cx="2278251" cy="161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software</a:t>
            </a:r>
          </a:p>
          <a:p>
            <a:pPr algn="ctr"/>
            <a:r>
              <a:rPr lang="en-US" sz="2400"/>
              <a:t>(application)</a:t>
            </a:r>
          </a:p>
        </p:txBody>
      </p:sp>
      <p:sp>
        <p:nvSpPr>
          <p:cNvPr id="3" name="Rectangle 2"/>
          <p:cNvSpPr/>
          <p:nvPr/>
        </p:nvSpPr>
        <p:spPr>
          <a:xfrm>
            <a:off x="6648771" y="480443"/>
            <a:ext cx="1968285" cy="8911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model of the software</a:t>
            </a:r>
          </a:p>
        </p:txBody>
      </p:sp>
      <p:sp>
        <p:nvSpPr>
          <p:cNvPr id="4" name="TextBox 3"/>
          <p:cNvSpPr txBox="1"/>
          <p:nvPr/>
        </p:nvSpPr>
        <p:spPr>
          <a:xfrm>
            <a:off x="2309247" y="480443"/>
            <a:ext cx="4045057" cy="830997"/>
          </a:xfrm>
          <a:prstGeom prst="rect">
            <a:avLst/>
          </a:prstGeom>
          <a:noFill/>
          <a:ln>
            <a:solidFill>
              <a:schemeClr val="bg1">
                <a:lumMod val="65000"/>
              </a:schemeClr>
            </a:solidFill>
          </a:ln>
        </p:spPr>
        <p:txBody>
          <a:bodyPr wrap="square" rtlCol="0">
            <a:spAutoFit/>
          </a:bodyPr>
          <a:lstStyle/>
          <a:p>
            <a:r>
              <a:rPr lang="en-US" sz="2400"/>
              <a:t>Why do people create software models? </a:t>
            </a:r>
          </a:p>
        </p:txBody>
      </p:sp>
    </p:spTree>
    <p:extLst>
      <p:ext uri="{BB962C8B-B14F-4D97-AF65-F5344CB8AC3E}">
        <p14:creationId xmlns:p14="http://schemas.microsoft.com/office/powerpoint/2010/main" val="33372011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1170123" y="1937288"/>
            <a:ext cx="1115877" cy="1200329"/>
          </a:xfrm>
          <a:prstGeom prst="rect">
            <a:avLst/>
          </a:prstGeom>
          <a:noFill/>
        </p:spPr>
        <p:txBody>
          <a:bodyPr wrap="square" rtlCol="0">
            <a:spAutoFit/>
          </a:bodyPr>
          <a:lstStyle/>
          <a:p>
            <a:r>
              <a:rPr lang="en-US" sz="2400"/>
              <a:t>Select some photos</a:t>
            </a:r>
          </a:p>
        </p:txBody>
      </p:sp>
    </p:spTree>
    <p:extLst>
      <p:ext uri="{BB962C8B-B14F-4D97-AF65-F5344CB8AC3E}">
        <p14:creationId xmlns:p14="http://schemas.microsoft.com/office/powerpoint/2010/main" val="7694714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565688" y="1875295"/>
            <a:ext cx="1720312" cy="1569660"/>
          </a:xfrm>
          <a:prstGeom prst="rect">
            <a:avLst/>
          </a:prstGeom>
          <a:noFill/>
        </p:spPr>
        <p:txBody>
          <a:bodyPr wrap="square" rtlCol="0">
            <a:spAutoFit/>
          </a:bodyPr>
          <a:lstStyle/>
          <a:p>
            <a:r>
              <a:rPr lang="en-US" sz="2400"/>
              <a:t>We want to show only the selected photos</a:t>
            </a:r>
          </a:p>
        </p:txBody>
      </p:sp>
    </p:spTree>
    <p:extLst>
      <p:ext uri="{BB962C8B-B14F-4D97-AF65-F5344CB8AC3E}">
        <p14:creationId xmlns:p14="http://schemas.microsoft.com/office/powerpoint/2010/main" val="3603057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98181" y="557937"/>
            <a:ext cx="8989017" cy="5687879"/>
            <a:chOff x="914400" y="278968"/>
            <a:chExt cx="8989017" cy="5687879"/>
          </a:xfrm>
        </p:grpSpPr>
        <p:pic>
          <p:nvPicPr>
            <p:cNvPr id="2" name="Picture 1"/>
            <p:cNvPicPr>
              <a:picLocks noChangeAspect="1"/>
            </p:cNvPicPr>
            <p:nvPr/>
          </p:nvPicPr>
          <p:blipFill rotWithShape="1">
            <a:blip r:embed="rId2"/>
            <a:srcRect l="7500" t="4068" r="18772" b="12995"/>
            <a:stretch/>
          </p:blipFill>
          <p:spPr>
            <a:xfrm>
              <a:off x="914400" y="278968"/>
              <a:ext cx="8989017" cy="5687879"/>
            </a:xfrm>
            <a:prstGeom prst="rect">
              <a:avLst/>
            </a:prstGeom>
          </p:spPr>
        </p:pic>
        <p:sp>
          <p:nvSpPr>
            <p:cNvPr id="3" name="Rectangle 2"/>
            <p:cNvSpPr/>
            <p:nvPr/>
          </p:nvSpPr>
          <p:spPr>
            <a:xfrm>
              <a:off x="914400" y="3409627"/>
              <a:ext cx="1348353" cy="2557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278968"/>
              <a:ext cx="1379349" cy="480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a:off x="2510723" y="1425844"/>
            <a:ext cx="3874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87449" y="1193369"/>
            <a:ext cx="2386748" cy="830997"/>
          </a:xfrm>
          <a:prstGeom prst="rect">
            <a:avLst/>
          </a:prstGeom>
          <a:noFill/>
        </p:spPr>
        <p:txBody>
          <a:bodyPr wrap="square" rtlCol="0">
            <a:spAutoFit/>
          </a:bodyPr>
          <a:lstStyle/>
          <a:p>
            <a:r>
              <a:rPr lang="en-US" sz="2400"/>
              <a:t>“Show Selected” command</a:t>
            </a:r>
          </a:p>
        </p:txBody>
      </p:sp>
    </p:spTree>
    <p:extLst>
      <p:ext uri="{BB962C8B-B14F-4D97-AF65-F5344CB8AC3E}">
        <p14:creationId xmlns:p14="http://schemas.microsoft.com/office/powerpoint/2010/main" val="3755741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4387" y="566737"/>
            <a:ext cx="7620000" cy="5724525"/>
          </a:xfrm>
          <a:prstGeom prst="rect">
            <a:avLst/>
          </a:prstGeom>
        </p:spPr>
      </p:pic>
      <p:sp>
        <p:nvSpPr>
          <p:cNvPr id="6" name="TextBox 5"/>
          <p:cNvSpPr txBox="1"/>
          <p:nvPr/>
        </p:nvSpPr>
        <p:spPr>
          <a:xfrm>
            <a:off x="1038388" y="1890793"/>
            <a:ext cx="2286000" cy="1569660"/>
          </a:xfrm>
          <a:prstGeom prst="rect">
            <a:avLst/>
          </a:prstGeom>
          <a:noFill/>
        </p:spPr>
        <p:txBody>
          <a:bodyPr wrap="square" rtlCol="0">
            <a:spAutoFit/>
          </a:bodyPr>
          <a:lstStyle/>
          <a:p>
            <a:r>
              <a:rPr lang="en-US" sz="2400"/>
              <a:t>Catalog after executing the “Show Selected” command</a:t>
            </a:r>
          </a:p>
        </p:txBody>
      </p:sp>
    </p:spTree>
    <p:extLst>
      <p:ext uri="{BB962C8B-B14F-4D97-AF65-F5344CB8AC3E}">
        <p14:creationId xmlns:p14="http://schemas.microsoft.com/office/powerpoint/2010/main" val="45019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16052" y="4273067"/>
            <a:ext cx="2217467" cy="461665"/>
          </a:xfrm>
          <a:prstGeom prst="rect">
            <a:avLst/>
          </a:prstGeom>
          <a:noFill/>
        </p:spPr>
        <p:txBody>
          <a:bodyPr wrap="none" rtlCol="0">
            <a:spAutoFit/>
          </a:bodyPr>
          <a:lstStyle/>
          <a:p>
            <a:r>
              <a:rPr lang="en-US" sz="2400">
                <a:solidFill>
                  <a:schemeClr val="bg1"/>
                </a:solidFill>
              </a:rPr>
              <a:t>2 hidden photos</a:t>
            </a:r>
          </a:p>
        </p:txBody>
      </p:sp>
      <p:sp>
        <p:nvSpPr>
          <p:cNvPr id="5" name="Oval 4"/>
          <p:cNvSpPr/>
          <p:nvPr/>
        </p:nvSpPr>
        <p:spPr>
          <a:xfrm>
            <a:off x="6152826"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3566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5" name="TextBox 4"/>
          <p:cNvSpPr txBox="1"/>
          <p:nvPr/>
        </p:nvSpPr>
        <p:spPr>
          <a:xfrm>
            <a:off x="2402237" y="4541003"/>
            <a:ext cx="6155018" cy="461665"/>
          </a:xfrm>
          <a:prstGeom prst="rect">
            <a:avLst/>
          </a:prstGeom>
          <a:noFill/>
        </p:spPr>
        <p:txBody>
          <a:bodyPr wrap="none" rtlCol="0">
            <a:spAutoFit/>
          </a:bodyPr>
          <a:lstStyle/>
          <a:p>
            <a:r>
              <a:rPr lang="en-US" sz="2400">
                <a:solidFill>
                  <a:schemeClr val="bg1"/>
                </a:solidFill>
              </a:rPr>
              <a:t>Notice that the selected assets remain selected</a:t>
            </a:r>
          </a:p>
        </p:txBody>
      </p:sp>
      <p:sp>
        <p:nvSpPr>
          <p:cNvPr id="6" name="Arrow: Down 5"/>
          <p:cNvSpPr/>
          <p:nvPr/>
        </p:nvSpPr>
        <p:spPr>
          <a:xfrm flipV="1">
            <a:off x="3342468" y="3781584"/>
            <a:ext cx="309966" cy="65092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p:cNvSpPr/>
          <p:nvPr/>
        </p:nvSpPr>
        <p:spPr>
          <a:xfrm flipV="1">
            <a:off x="4708901" y="3781585"/>
            <a:ext cx="309966" cy="650929"/>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902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TextBox 2"/>
          <p:cNvSpPr txBox="1"/>
          <p:nvPr/>
        </p:nvSpPr>
        <p:spPr>
          <a:xfrm>
            <a:off x="511444" y="1937288"/>
            <a:ext cx="1580827" cy="1569660"/>
          </a:xfrm>
          <a:prstGeom prst="rect">
            <a:avLst/>
          </a:prstGeom>
          <a:noFill/>
        </p:spPr>
        <p:txBody>
          <a:bodyPr wrap="square" rtlCol="0">
            <a:spAutoFit/>
          </a:bodyPr>
          <a:lstStyle/>
          <a:p>
            <a:r>
              <a:rPr lang="en-US" sz="2400"/>
              <a:t>Now let's show just one photo, so select it</a:t>
            </a:r>
          </a:p>
        </p:txBody>
      </p:sp>
    </p:spTree>
    <p:extLst>
      <p:ext uri="{BB962C8B-B14F-4D97-AF65-F5344CB8AC3E}">
        <p14:creationId xmlns:p14="http://schemas.microsoft.com/office/powerpoint/2010/main" val="23879216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82684" y="495944"/>
            <a:ext cx="8958021" cy="5672381"/>
            <a:chOff x="929898" y="278968"/>
            <a:chExt cx="8958021" cy="5672381"/>
          </a:xfrm>
        </p:grpSpPr>
        <p:pic>
          <p:nvPicPr>
            <p:cNvPr id="2" name="Picture 1"/>
            <p:cNvPicPr>
              <a:picLocks noChangeAspect="1"/>
            </p:cNvPicPr>
            <p:nvPr/>
          </p:nvPicPr>
          <p:blipFill rotWithShape="1">
            <a:blip r:embed="rId2"/>
            <a:srcRect l="7627" t="4068" r="18898" b="13221"/>
            <a:stretch/>
          </p:blipFill>
          <p:spPr>
            <a:xfrm>
              <a:off x="929898" y="278968"/>
              <a:ext cx="8958021" cy="5672381"/>
            </a:xfrm>
            <a:prstGeom prst="rect">
              <a:avLst/>
            </a:prstGeom>
          </p:spPr>
        </p:pic>
        <p:sp>
          <p:nvSpPr>
            <p:cNvPr id="3" name="Rectangle 2"/>
            <p:cNvSpPr/>
            <p:nvPr/>
          </p:nvSpPr>
          <p:spPr>
            <a:xfrm>
              <a:off x="929898" y="3409627"/>
              <a:ext cx="1348353" cy="2541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9898" y="278968"/>
              <a:ext cx="1348353" cy="464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a:off x="2448728" y="1363851"/>
            <a:ext cx="3874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02207" y="1162372"/>
            <a:ext cx="2278251" cy="830997"/>
          </a:xfrm>
          <a:prstGeom prst="rect">
            <a:avLst/>
          </a:prstGeom>
          <a:noFill/>
        </p:spPr>
        <p:txBody>
          <a:bodyPr wrap="square" rtlCol="0">
            <a:spAutoFit/>
          </a:bodyPr>
          <a:lstStyle/>
          <a:p>
            <a:r>
              <a:rPr lang="en-US" sz="2400"/>
              <a:t>“Show Selected” command</a:t>
            </a:r>
          </a:p>
        </p:txBody>
      </p:sp>
    </p:spTree>
    <p:extLst>
      <p:ext uri="{BB962C8B-B14F-4D97-AF65-F5344CB8AC3E}">
        <p14:creationId xmlns:p14="http://schemas.microsoft.com/office/powerpoint/2010/main" val="18737514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1" y="566737"/>
            <a:ext cx="7620000" cy="5724525"/>
          </a:xfrm>
          <a:prstGeom prst="rect">
            <a:avLst/>
          </a:prstGeom>
        </p:spPr>
      </p:pic>
      <p:sp>
        <p:nvSpPr>
          <p:cNvPr id="6" name="TextBox 5"/>
          <p:cNvSpPr txBox="1"/>
          <p:nvPr/>
        </p:nvSpPr>
        <p:spPr>
          <a:xfrm>
            <a:off x="1022890" y="1828800"/>
            <a:ext cx="2286000" cy="1569660"/>
          </a:xfrm>
          <a:prstGeom prst="rect">
            <a:avLst/>
          </a:prstGeom>
          <a:noFill/>
        </p:spPr>
        <p:txBody>
          <a:bodyPr wrap="square" rtlCol="0">
            <a:spAutoFit/>
          </a:bodyPr>
          <a:lstStyle/>
          <a:p>
            <a:r>
              <a:rPr lang="en-US" sz="2400"/>
              <a:t>Catalog after executing the “Show Selected” command</a:t>
            </a:r>
          </a:p>
        </p:txBody>
      </p:sp>
    </p:spTree>
    <p:extLst>
      <p:ext uri="{BB962C8B-B14F-4D97-AF65-F5344CB8AC3E}">
        <p14:creationId xmlns:p14="http://schemas.microsoft.com/office/powerpoint/2010/main" val="2296538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566737"/>
            <a:ext cx="7620000" cy="5724525"/>
          </a:xfrm>
          <a:prstGeom prst="rect">
            <a:avLst/>
          </a:prstGeom>
        </p:spPr>
      </p:pic>
      <p:sp>
        <p:nvSpPr>
          <p:cNvPr id="3" name="Arrow: Down 2"/>
          <p:cNvSpPr/>
          <p:nvPr/>
        </p:nvSpPr>
        <p:spPr>
          <a:xfrm>
            <a:off x="6307810" y="4819973"/>
            <a:ext cx="433953" cy="945396"/>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16052" y="4273067"/>
            <a:ext cx="2217467" cy="461665"/>
          </a:xfrm>
          <a:prstGeom prst="rect">
            <a:avLst/>
          </a:prstGeom>
          <a:noFill/>
        </p:spPr>
        <p:txBody>
          <a:bodyPr wrap="none" rtlCol="0">
            <a:spAutoFit/>
          </a:bodyPr>
          <a:lstStyle/>
          <a:p>
            <a:r>
              <a:rPr lang="en-US" sz="2400">
                <a:solidFill>
                  <a:schemeClr val="bg1"/>
                </a:solidFill>
              </a:rPr>
              <a:t>3 hidden photos</a:t>
            </a:r>
          </a:p>
        </p:txBody>
      </p:sp>
      <p:sp>
        <p:nvSpPr>
          <p:cNvPr id="5" name="Oval 4"/>
          <p:cNvSpPr/>
          <p:nvPr/>
        </p:nvSpPr>
        <p:spPr>
          <a:xfrm>
            <a:off x="6152826" y="5935850"/>
            <a:ext cx="666427" cy="401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60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29527</TotalTime>
  <Words>4216</Words>
  <Application>Microsoft Office PowerPoint</Application>
  <PresentationFormat>Widescreen</PresentationFormat>
  <Paragraphs>520</Paragraphs>
  <Slides>219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219</vt:i4>
      </vt:variant>
    </vt:vector>
  </HeadingPairs>
  <TitlesOfParts>
    <vt:vector size="223" baseType="lpstr">
      <vt:lpstr>Arial</vt:lpstr>
      <vt:lpstr>Calibri</vt:lpstr>
      <vt:lpstr>Calibri Light</vt:lpstr>
      <vt:lpstr>Office Theme</vt:lpstr>
      <vt:lpstr>A Gentle Introduction to Software Modeling &amp; Analysis using Alloy</vt:lpstr>
      <vt:lpstr>Table of Contents</vt:lpstr>
      <vt:lpstr>PowerPoint Presentation</vt:lpstr>
      <vt:lpstr>PowerPoint Presentation</vt:lpstr>
      <vt:lpstr>A model is the essence of something, it is an abstraction of something</vt:lpstr>
      <vt:lpstr>PowerPoint Presentation</vt:lpstr>
      <vt:lpstr>PowerPoint Presentation</vt:lpstr>
      <vt:lpstr>PowerPoint Presentation</vt:lpstr>
      <vt:lpstr>PowerPoint Presentation</vt:lpstr>
      <vt:lpstr>PowerPoint Presentation</vt:lpstr>
      <vt:lpstr>PowerPoint Presentation</vt:lpstr>
      <vt:lpstr>Alloy = language + tool</vt:lpstr>
      <vt:lpstr>Alloy was created at MIT by Daniel Jackson</vt:lpstr>
      <vt:lpstr>Table of Contents</vt:lpstr>
      <vt:lpstr>We will model a tool that manages photos</vt:lpstr>
      <vt:lpstr>We will model a tool that manages photos</vt:lpstr>
      <vt:lpstr>Benefit of modeling an existing tool</vt:lpstr>
      <vt:lpstr>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more catalogs …</vt:lpstr>
      <vt:lpstr>PowerPoint Presentation</vt:lpstr>
      <vt:lpstr>PowerPoint Presentation</vt:lpstr>
      <vt:lpstr>Summary</vt:lpstr>
      <vt:lpstr>Summary</vt:lpstr>
      <vt:lpstr>“select” photos</vt:lpstr>
      <vt:lpstr>PowerPoint Presentation</vt:lpstr>
      <vt:lpstr>PowerPoint Presentation</vt:lpstr>
      <vt:lpstr>PowerPoint Presentation</vt:lpstr>
      <vt:lpstr>PowerPoint Presentation</vt:lpstr>
      <vt:lpstr>PowerPoint Presentation</vt:lpstr>
      <vt:lpstr>“selection” is either Undefined (empty) or a subset of “showing” </vt:lpstr>
      <vt:lpstr>“selection” is either Undefined (empty) or a subset of “showing” </vt:lpstr>
      <vt:lpstr>Let's cut two photos from the Bodybuilder catalog and paste them to the Arnold Schwarzenegger catalog</vt:lpstr>
      <vt:lpstr>PowerPoint Presentation</vt:lpstr>
      <vt:lpstr>PowerPoint Presentation</vt:lpstr>
      <vt:lpstr>PowerPoint Presentation</vt:lpstr>
      <vt:lpstr>PowerPoint Presentation</vt:lpstr>
      <vt:lpstr>PowerPoint Presentation</vt:lpstr>
      <vt:lpstr>Can we execute a “cut” command if nothing is selected?</vt:lpstr>
      <vt:lpstr>PowerPoint Presentation</vt:lpstr>
      <vt:lpstr>PowerPoint Presentation</vt:lpstr>
      <vt:lpstr>The cut command can only be executed when one or more photos are selected</vt:lpstr>
      <vt:lpstr>Now let's paste the photos in the clipboard to the Arnold Schwarzenegger catalog</vt:lpstr>
      <vt:lpstr>PowerPoint Presentation</vt:lpstr>
      <vt:lpstr>PowerPoint Presentation</vt:lpstr>
      <vt:lpstr>PowerPoint Presentation</vt:lpstr>
      <vt:lpstr>PowerPoint Presentation</vt:lpstr>
      <vt:lpstr>PowerPoint Presentation</vt:lpstr>
      <vt:lpstr>Now let's see how to hide assets</vt:lpstr>
      <vt:lpstr>PowerPoint Presentation</vt:lpstr>
      <vt:lpstr>PowerPoint Presentation</vt:lpstr>
      <vt:lpstr>PowerPoint Presentation</vt:lpstr>
      <vt:lpstr>PowerPoint Presentation</vt:lpstr>
      <vt:lpstr>PowerPoint Presentation</vt:lpstr>
      <vt:lpstr>Can we execute a hide command if no photos are selected?</vt:lpstr>
      <vt:lpstr>PowerPoint Presentation</vt:lpstr>
      <vt:lpstr>PowerPoint Presentation</vt:lpstr>
      <vt:lpstr>The hide selected command can only be executed when one or more photos are selected</vt:lpstr>
      <vt:lpstr>After executing a hide selected command, are the hidden photos still selected? </vt:lpstr>
      <vt:lpstr>After executing a hide selected command, are the hidden photos still selected? </vt:lpstr>
      <vt:lpstr>See if the “cut” command is grayed out – recall that it is available only if assets are selected</vt:lpstr>
      <vt:lpstr>PowerPoint Presentation</vt:lpstr>
      <vt:lpstr>PowerPoint Presentation</vt:lpstr>
      <vt:lpstr>There are no selected photos after executing the “Hide Selected” command, either in the visible section or in the hidden section</vt:lpstr>
      <vt:lpstr>What's the relationship between hidden photos and showing photos?</vt:lpstr>
      <vt:lpstr>PowerPoint Presentation</vt:lpstr>
      <vt:lpstr>PowerPoint Presentation</vt:lpstr>
      <vt:lpstr>What happens if we paste a photo that is already present in the hidden area? Will the hidden photo move to showing?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Pasting does not cause a photo to go from hidden to showing</vt:lpstr>
      <vt:lpstr>Let's see how to show only the photos that are selected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happen if we execute “Show Selected” when no photos are selected?</vt:lpstr>
      <vt:lpstr>PowerPoint Presentation</vt:lpstr>
      <vt:lpstr>PowerPoint Presentation</vt:lpstr>
      <vt:lpstr>The “Show Selected” command can be executed only when one or more photos are selected</vt:lpstr>
      <vt:lpstr>Both “Hide Selected” and “Show Selected” hide assets</vt:lpstr>
      <vt:lpstr>Difference between “Hide Selected” and “Show Selected”</vt:lpstr>
      <vt:lpstr>Phew! Time for a breather</vt:lpstr>
      <vt:lpstr>Table of Contents</vt:lpstr>
      <vt:lpstr>3 parts to modeling</vt:lpstr>
      <vt:lpstr>(1) Structure:  Identify relevant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identify things that describe the state of the application</vt:lpstr>
      <vt:lpstr>PowerPoint Presentation</vt:lpstr>
      <vt:lpstr>PowerPoint Presentation</vt:lpstr>
      <vt:lpstr>PowerPoint Presentation</vt:lpstr>
      <vt:lpstr>PowerPoint Presentation</vt:lpstr>
      <vt:lpstr>PowerPoint Presentation</vt:lpstr>
      <vt:lpstr>Next, identify things that describe the state of a catalog</vt:lpstr>
      <vt:lpstr>PowerPoint Presentation</vt:lpstr>
      <vt:lpstr>PowerPoint Presentation</vt:lpstr>
      <vt:lpstr>PowerPoint Presentation</vt:lpstr>
      <vt:lpstr>PowerPoint Presentation</vt:lpstr>
      <vt:lpstr>(2) Behavior:  Describe the effects of each command on the things in the previous slides</vt:lpstr>
      <vt:lpstr>First, some notation</vt:lpstr>
      <vt:lpstr>Describe the effects of the “cut” command</vt:lpstr>
      <vt:lpstr>PowerPoint Presentation</vt:lpstr>
      <vt:lpstr>PowerPoint Presentation</vt:lpstr>
      <vt:lpstr>PowerPoint Presentation</vt:lpstr>
      <vt:lpstr>PowerPoint Presentation</vt:lpstr>
      <vt:lpstr>Contrast with the behavior of the emacs editor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effects of the “cut” command</vt:lpstr>
      <vt:lpstr>Describe the effects of the “paste” command</vt:lpstr>
      <vt:lpstr>Notation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effects of the “paste” command</vt:lpstr>
      <vt:lpstr>Describe the effects of the “hide selected” command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effects of the “hide selected” command</vt:lpstr>
      <vt:lpstr>Summary of the effects of the “hide selected” command</vt:lpstr>
      <vt:lpstr>Summary of the effects of the “hide selected” command</vt:lpstr>
      <vt:lpstr>Describe the effects of the “show selected” command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effects of the “show selected” command</vt:lpstr>
      <vt:lpstr>Recap of the model</vt:lpstr>
      <vt:lpstr>Table of Contents</vt:lpstr>
      <vt:lpstr>PowerPoint Presentation</vt:lpstr>
      <vt:lpstr>Does paste undo cut?</vt:lpstr>
      <vt:lpstr>Does paste undo cut?</vt:lpstr>
      <vt:lpstr>Does paste undo cut?</vt:lpstr>
      <vt:lpstr>Results: the computer found examples of where the application is not the same after as before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application does not have the algebraic property</vt:lpstr>
      <vt:lpstr>Paste does not undo cut</vt:lpstr>
      <vt:lpstr>Paste does not undo cut</vt:lpstr>
      <vt:lpstr>Let's do a second analysis</vt:lpstr>
      <vt:lpstr>PowerPoint Presentation</vt:lpstr>
      <vt:lpstr>Recall the invariant:</vt:lpstr>
      <vt:lpstr>Results: the computer found examples of where the application violates the invariant</vt:lpstr>
      <vt:lpstr>PowerPoint Presentation</vt:lpstr>
      <vt:lpstr>PowerPoint Presentation</vt:lpstr>
      <vt:lpstr>PowerPoint Presentation</vt:lpstr>
      <vt:lpstr>PowerPoint Presentation</vt:lpstr>
      <vt:lpstr>The Alloy language</vt:lpstr>
      <vt:lpstr>Table of Contents</vt:lpstr>
      <vt:lpstr>Table of Contents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Gentle Introduction to Software Modeling and Analysis</dc:title>
  <dc:creator>Costello, Roger L.</dc:creator>
  <cp:keywords>Modeling, Analysis, Alloy, Alloy Analyzer, Software, MIT, Daniel Jackson</cp:keywords>
  <cp:lastModifiedBy>Roger Costello</cp:lastModifiedBy>
  <cp:revision>788</cp:revision>
  <dcterms:created xsi:type="dcterms:W3CDTF">2017-06-10T11:16:48Z</dcterms:created>
  <dcterms:modified xsi:type="dcterms:W3CDTF">2017-10-18T20:33:22Z</dcterms:modified>
</cp:coreProperties>
</file>