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8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3F2FF-C963-4C22-82B7-88099902C7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E478C2-CCB9-4374-9A50-8B8AF08B1C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3D80D9-C872-470E-9FF2-B90D3BC76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5BA1-2587-4518-AD42-B0A738C8413C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BFFF8B-6A7E-4994-B8FA-202389E4B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A3FB80-B4CD-4392-A7D1-F538EF89F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04B5-03CF-4BE0-B6AA-78DD3AA32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033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C327C-3837-4E67-8C58-822FA7D49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43D9FD-F63E-47F8-8303-8B0CFB5EF0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99DBD9-6D66-4181-A234-A2F15CE7E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5BA1-2587-4518-AD42-B0A738C8413C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97FC6-BB04-4538-9A98-4D84838E9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AC7581-34F7-4B73-9BD2-83B523639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04B5-03CF-4BE0-B6AA-78DD3AA32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809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EDAACE-4609-4263-AD5E-4487B4F034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D4CB32-235F-4FF6-BE58-509686329D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9A1187-1E18-44C3-A923-4AE99B4D0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5BA1-2587-4518-AD42-B0A738C8413C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02758C-79EF-4D01-BADB-C3A7947A7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D40AD8-E941-4B83-94D6-200CFB2C5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04B5-03CF-4BE0-B6AA-78DD3AA32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053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3E054-A031-4FF7-A108-45E4D1E95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B1CA1-F3D8-460C-AA70-882E67AE5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BF852-248D-4609-9495-012F59091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5BA1-2587-4518-AD42-B0A738C8413C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FAC7AB-A28B-4891-8B64-4BCD125F4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7F85A-D3F2-4059-A4A6-F8BADB16B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04B5-03CF-4BE0-B6AA-78DD3AA32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425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A47E0-5573-452B-ABEE-F1EB8DD54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BD5F4B-657C-4BAC-9410-33E5E8B08B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C4274F-23C4-4E61-9F09-F59072B90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5BA1-2587-4518-AD42-B0A738C8413C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82B52-A313-4822-944F-A941735E1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15084-A8CE-4623-A9A0-3DC8E7D79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04B5-03CF-4BE0-B6AA-78DD3AA32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327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49A6A-32A5-434B-AE54-280A34ED3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7BECA2-33E7-4C80-AF8F-8D0EE1C1AA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D90653-C321-419B-93AF-14B6824BBD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BA3E69-1849-4846-BFBA-9701105ED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5BA1-2587-4518-AD42-B0A738C8413C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0D5696-0A48-4D30-96D9-D73D9D82D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1FE7F6-B994-4807-9682-C20DB2DC5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04B5-03CF-4BE0-B6AA-78DD3AA32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50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3EE5B-C4A7-4749-838D-40A33EE73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2A6F3D-5E76-4EF4-9E9A-5D704483F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0E6B0E-8F8D-402E-8493-857B8CF6E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9F9867-6DDC-44DA-A37D-B777237624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7CA704-7F6F-4B32-AE00-AB7DBE7F20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AAF62B-E759-4E7E-81D5-DEC73986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5BA1-2587-4518-AD42-B0A738C8413C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D84E7F-C72B-4720-817D-F8E545CE1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B6F674-F21C-4070-B7E8-937E92877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04B5-03CF-4BE0-B6AA-78DD3AA32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819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1D100-A8D1-4C4F-9E5F-1E142DC2F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AA6309-00E2-4F32-9408-6E57B0C2C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5BA1-2587-4518-AD42-B0A738C8413C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A58631-A655-405C-A9E3-5ADE1C4A6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54AF9E-E80F-4058-8678-48FD8426D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04B5-03CF-4BE0-B6AA-78DD3AA32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289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9F8784-2121-467E-AF63-D20051584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5BA1-2587-4518-AD42-B0A738C8413C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A78D6E-F544-403E-BD00-09AC59B40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37A9AB-A855-48D9-9721-43EAC857E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04B5-03CF-4BE0-B6AA-78DD3AA32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0C474-CCD4-41B0-B23C-2D10B79BE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66E5D-A1E5-4133-AFEB-81096CFAC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C79626-8AC2-4E80-A25D-0D6F6F5E33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5C39FE-9A13-483E-B01E-D78932569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5BA1-2587-4518-AD42-B0A738C8413C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0A0C8F-F0DA-453A-9BB7-E2BC6F460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502C85-779A-4A1E-BE73-86CD96A23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04B5-03CF-4BE0-B6AA-78DD3AA32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876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F459D-6191-4B58-BB66-672DEFFC2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149111-AB06-4FDE-8EB3-7CBC1F9923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ED510F-9E1C-4EA3-B358-604B7506C5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95C681-E774-4EF4-87C8-B8891A4D6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5BA1-2587-4518-AD42-B0A738C8413C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68EE37-1CDD-4BD5-9311-CA3CFE1BD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DAB4B4-81CA-444E-9ADA-C2530D2B8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04B5-03CF-4BE0-B6AA-78DD3AA32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229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76D978-6E68-4CB5-8DC7-BDAB6A54D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D61E91-9EAC-4F5A-8E88-A6140FD3C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CB8CFF-A533-4879-A1D8-E19FE77DBB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A5BA1-2587-4518-AD42-B0A738C8413C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1FDFA-7AAF-4B42-80E1-0E1EDAD1DF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B3A95-337C-46E8-A8AB-B6C2806093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F04B5-03CF-4BE0-B6AA-78DD3AA32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578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1C01C-FFAA-4760-8C14-083487046B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Using Alloy to Solve the Einstein Puzzle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59F6081-8707-4A21-ACC1-5AC38DC4BE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68443" y="5730096"/>
            <a:ext cx="2599113" cy="936711"/>
          </a:xfrm>
        </p:spPr>
        <p:txBody>
          <a:bodyPr/>
          <a:lstStyle/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Roger L. Costello</a:t>
            </a:r>
          </a:p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May 7, 2018</a:t>
            </a:r>
          </a:p>
        </p:txBody>
      </p:sp>
    </p:spTree>
    <p:extLst>
      <p:ext uri="{BB962C8B-B14F-4D97-AF65-F5344CB8AC3E}">
        <p14:creationId xmlns:p14="http://schemas.microsoft.com/office/powerpoint/2010/main" val="1371066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81077-0931-4FC1-AED4-B842C9A4B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Each resident has a different nationality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107DC-A3BB-46AF-B279-27B78062F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85066"/>
          </a:xfrm>
        </p:spPr>
        <p:txBody>
          <a:bodyPr/>
          <a:lstStyle/>
          <a:p>
            <a:r>
              <a:rPr lang="en-US"/>
              <a:t>Create the set of nationalities: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5284072-B300-4B53-905E-6626DF79CD7A}"/>
              </a:ext>
            </a:extLst>
          </p:cNvPr>
          <p:cNvSpPr/>
          <p:nvPr/>
        </p:nvSpPr>
        <p:spPr>
          <a:xfrm>
            <a:off x="1358757" y="2566562"/>
            <a:ext cx="8553495" cy="46166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400" b="1"/>
              <a:t>enum</a:t>
            </a:r>
            <a:r>
              <a:rPr lang="en-US" sz="2400"/>
              <a:t> Nationality { Englishman, Swede, Dane, German, Norwegian }</a:t>
            </a:r>
          </a:p>
        </p:txBody>
      </p:sp>
    </p:spTree>
    <p:extLst>
      <p:ext uri="{BB962C8B-B14F-4D97-AF65-F5344CB8AC3E}">
        <p14:creationId xmlns:p14="http://schemas.microsoft.com/office/powerpoint/2010/main" val="852934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8B30F-D88C-4769-B5BA-B7FCCC88B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Each resident has a different favorite drink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28DBA-93A0-4643-B1D1-7B8F1223E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68193"/>
          </a:xfrm>
        </p:spPr>
        <p:txBody>
          <a:bodyPr/>
          <a:lstStyle/>
          <a:p>
            <a:r>
              <a:rPr lang="en-US"/>
              <a:t>Create the set of drinks: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5834F0-335C-4A76-AB51-C846E32CF504}"/>
              </a:ext>
            </a:extLst>
          </p:cNvPr>
          <p:cNvSpPr/>
          <p:nvPr/>
        </p:nvSpPr>
        <p:spPr>
          <a:xfrm>
            <a:off x="1525012" y="2514752"/>
            <a:ext cx="5614166" cy="46166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400" b="1"/>
              <a:t>enum</a:t>
            </a:r>
            <a:r>
              <a:rPr lang="en-US" sz="2400"/>
              <a:t> Drink { tea, coffee, milk, beer, water }</a:t>
            </a:r>
          </a:p>
        </p:txBody>
      </p:sp>
    </p:spTree>
    <p:extLst>
      <p:ext uri="{BB962C8B-B14F-4D97-AF65-F5344CB8AC3E}">
        <p14:creationId xmlns:p14="http://schemas.microsoft.com/office/powerpoint/2010/main" val="22914686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3B370-0F57-490C-A0D8-949A2D7E3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Each resident has a different brand of cigarettes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A18F6-9BA9-4500-A2EF-43FF01E8F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18317"/>
          </a:xfrm>
        </p:spPr>
        <p:txBody>
          <a:bodyPr/>
          <a:lstStyle/>
          <a:p>
            <a:r>
              <a:rPr lang="en-US"/>
              <a:t>Create the set of cigarette brands: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FAB1A47-C6D0-4788-A58C-4C261F733DDF}"/>
              </a:ext>
            </a:extLst>
          </p:cNvPr>
          <p:cNvSpPr/>
          <p:nvPr/>
        </p:nvSpPr>
        <p:spPr>
          <a:xfrm>
            <a:off x="1352203" y="2578879"/>
            <a:ext cx="8458469" cy="46166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400" b="1"/>
              <a:t>enum</a:t>
            </a:r>
            <a:r>
              <a:rPr lang="en-US" sz="2400"/>
              <a:t> Cigarette { Pall_Mall, Dunhills, Blend, Blue_Masters, Prince }</a:t>
            </a:r>
          </a:p>
        </p:txBody>
      </p:sp>
    </p:spTree>
    <p:extLst>
      <p:ext uri="{BB962C8B-B14F-4D97-AF65-F5344CB8AC3E}">
        <p14:creationId xmlns:p14="http://schemas.microsoft.com/office/powerpoint/2010/main" val="2016991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99CBA-6096-46A5-B1D9-9F5DC7ED4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Each resident has a different pet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A8EB20-A243-4068-A1AD-36928BD86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68193"/>
          </a:xfrm>
        </p:spPr>
        <p:txBody>
          <a:bodyPr/>
          <a:lstStyle/>
          <a:p>
            <a:r>
              <a:rPr lang="en-US"/>
              <a:t>Create the set of pets: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ED3DFA0-E42D-4734-90E5-03E3106FC3BB}"/>
              </a:ext>
            </a:extLst>
          </p:cNvPr>
          <p:cNvSpPr/>
          <p:nvPr/>
        </p:nvSpPr>
        <p:spPr>
          <a:xfrm>
            <a:off x="1385454" y="2628755"/>
            <a:ext cx="4870179" cy="46166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400" b="1"/>
              <a:t>enum</a:t>
            </a:r>
            <a:r>
              <a:rPr lang="en-US" sz="2400"/>
              <a:t> Pet { dog, bird, horse, cat, fish }</a:t>
            </a:r>
          </a:p>
        </p:txBody>
      </p:sp>
    </p:spTree>
    <p:extLst>
      <p:ext uri="{BB962C8B-B14F-4D97-AF65-F5344CB8AC3E}">
        <p14:creationId xmlns:p14="http://schemas.microsoft.com/office/powerpoint/2010/main" val="24741901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8FB44-2573-4C36-A958-ECDDED8D7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There are five houses, each of a different color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0CBCB-65C1-4C66-97DC-545B8F9BF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3970556"/>
            <a:ext cx="10649989" cy="2513371"/>
          </a:xfrm>
        </p:spPr>
        <p:txBody>
          <a:bodyPr>
            <a:normAutofit/>
          </a:bodyPr>
          <a:lstStyle/>
          <a:p>
            <a:r>
              <a:rPr lang="en-US"/>
              <a:t>The keyword </a:t>
            </a:r>
            <a:r>
              <a:rPr lang="en-US" b="1"/>
              <a:t>disj</a:t>
            </a:r>
            <a:r>
              <a:rPr lang="en-US"/>
              <a:t> (disjoint) means that h1, h2, …, h5 denote different houses. One house has the color red, another has the color green, etc. </a:t>
            </a:r>
          </a:p>
          <a:p>
            <a:r>
              <a:rPr lang="en-US"/>
              <a:t>Note: this does </a:t>
            </a:r>
            <a:r>
              <a:rPr lang="en-US" i="1"/>
              <a:t>not</a:t>
            </a:r>
            <a:r>
              <a:rPr lang="en-US"/>
              <a:t> say that the first house has color red, the second house has color green, etc. It just says that </a:t>
            </a:r>
            <a:r>
              <a:rPr lang="en-US" i="1"/>
              <a:t>some</a:t>
            </a:r>
            <a:r>
              <a:rPr lang="en-US"/>
              <a:t> house has color red, </a:t>
            </a:r>
            <a:r>
              <a:rPr lang="en-US" i="1"/>
              <a:t>some</a:t>
            </a:r>
            <a:r>
              <a:rPr lang="en-US"/>
              <a:t> house has color green, etc.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9D30E8E-996A-459D-8026-5DA098AFB854}"/>
              </a:ext>
            </a:extLst>
          </p:cNvPr>
          <p:cNvSpPr/>
          <p:nvPr/>
        </p:nvSpPr>
        <p:spPr>
          <a:xfrm>
            <a:off x="1418705" y="1861126"/>
            <a:ext cx="7592291" cy="193899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</a:rPr>
              <a:t>some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</a:rPr>
              <a:t>disj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  <a:t> h1, h2, h3, h4, h5: House |  h1.color = red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</a:rPr>
              <a:t>and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  <a:t> 			               	  h2.color = green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</a:rPr>
              <a:t>and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  <a:t> 			               	  h3.color = yellow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</a:rPr>
              <a:t>and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  <a:t> 			               	  h4.color = blue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</a:rPr>
              <a:t>and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  <a:t> 			               	  h5.color = white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0609227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B8B58-8C46-417C-BD2D-9AE1ED82C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resident in each house is of a different nationality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CE05C8-DB1A-49B1-A845-6F790A9A2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71796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/>
              <a:t>There is no occurrence of two different houses h and h’, where the nationality of the resident in h is the same as the nationality of the resident in h’: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CE37410-C908-4D48-B499-5B0707B44271}"/>
              </a:ext>
            </a:extLst>
          </p:cNvPr>
          <p:cNvSpPr/>
          <p:nvPr/>
        </p:nvSpPr>
        <p:spPr>
          <a:xfrm>
            <a:off x="1580622" y="3543592"/>
            <a:ext cx="6287940" cy="46166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</a:rPr>
              <a:t>no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</a:rPr>
              <a:t>disj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  <a:t> h,h': House | h.nationality = h'.nationality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7808504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E805337-277C-4DBC-818F-3DA62B04C264}"/>
              </a:ext>
            </a:extLst>
          </p:cNvPr>
          <p:cNvSpPr/>
          <p:nvPr/>
        </p:nvSpPr>
        <p:spPr>
          <a:xfrm>
            <a:off x="2100349" y="799644"/>
            <a:ext cx="7808422" cy="4868384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The Englishman lives in the red house. That is, there is some house h such that the nationality of h’s resident is Englishman and the color of h is red.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h: House | (h.nationality = Englishman)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(h.color = red)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The Swede keeps dogs.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h: House | (h.nationality = Swede)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(h.pet = dog)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The Dane drinks tea.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h: House | (h.nationality = Dane)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(h.drink = tea)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The green house is just to the left of the white one. That is, there are two houses h and h’ such that h is green, h’ is white, and h occurs before h’ (recall the houses are ordered).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disj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h, h': House | (h.color = green)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(h'.color = white)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(h'.prev = h)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The owner of the green house drinks coffee.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h: House | (h.color = green)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(h.drink = coffee)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6436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E805337-277C-4DBC-818F-3DA62B04C264}"/>
              </a:ext>
            </a:extLst>
          </p:cNvPr>
          <p:cNvSpPr/>
          <p:nvPr/>
        </p:nvSpPr>
        <p:spPr>
          <a:xfrm>
            <a:off x="1385455" y="949273"/>
            <a:ext cx="9204960" cy="484902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The Pall Mall smoker keeps birds.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h: House | (h.cigarette = Pall_Mall)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(h.pet = bird)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 The owner of the yellow house smokes Dunhills.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h: House | (h.color = yellow)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(h.cigarette = Dunhills)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8.  The man in the center house drinks milk. For a house to be in the “center” there must be some house two houses to the left and two houses to the right, i.e., prev.prev and next.next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h: House | (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h.prev.prev)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h.next.next)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(h.drink = milk)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9. The Norwegian lives in the first house.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h: House | (h = first)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(h.nationality = Norwegian)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10. The Blend smoker has a neighbor who keeps cats. There are two houses h and h’ such that the brand of cigarette preferred by the resident in h is Blend, and the resident in h’ has a cat and h’ is either one house to the left or one house to the right.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</a:rPr>
              <a:t>some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</a:rPr>
              <a:t>disj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</a:rPr>
              <a:t> h, h': House | (h.cigarette = Blend)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</a:rPr>
              <a:t>and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</a:rPr>
              <a:t> (h'.pet = cat)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</a:rPr>
              <a:t>and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</a:rPr>
              <a:t>  ((h.prev = h')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</a:rPr>
              <a:t>or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</a:rPr>
              <a:t> (h.next = h'))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3717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E805337-277C-4DBC-818F-3DA62B04C264}"/>
              </a:ext>
            </a:extLst>
          </p:cNvPr>
          <p:cNvSpPr/>
          <p:nvPr/>
        </p:nvSpPr>
        <p:spPr>
          <a:xfrm>
            <a:off x="1285701" y="1281782"/>
            <a:ext cx="9653847" cy="4256293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11. The man who smokes Blue Masters drinks beer.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h: House | (h.cigarette = Blue_Masters)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(h.drink = beer)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12. The man who keeps horses lives next to the Dunhill smoker.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disj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h, h': House | (h.pet = horse)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(h'.cigarette = Dunhills)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((h.next = h')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(h.prev = h'))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13. The German smokes Prince.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h: House | (h.nationality = German)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(h.cigarette = Prince)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14. The Norwegian lives next to the blue house. From constraint #9 we know that the Norwegian lives in the first house. So, the blue house must be to the right of the Norwegian house.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disj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h, h': House | (h.nationality = Norwegian)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(h'.color= blue)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(h.next = h')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15. The Blend smoker has a neighbor who drinks water.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</a:rPr>
              <a:t>some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</a:rPr>
              <a:t>disj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</a:rPr>
              <a:t> h, h': House | (h.cigarette = Blend)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</a:rPr>
              <a:t>and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</a:rPr>
              <a:t> (h'.drink = water)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</a:rPr>
              <a:t>and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</a:rPr>
              <a:t> ((h.next = h')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</a:rPr>
              <a:t>or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</a:rPr>
              <a:t> (h.prev = h'))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2679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6045B4F-F87A-4576-8EEE-9E6C383567D2}"/>
              </a:ext>
            </a:extLst>
          </p:cNvPr>
          <p:cNvSpPr/>
          <p:nvPr/>
        </p:nvSpPr>
        <p:spPr>
          <a:xfrm>
            <a:off x="2981499" y="67818"/>
            <a:ext cx="6096000" cy="6740307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>
            <a:spAutoFit/>
          </a:bodyPr>
          <a:lstStyle/>
          <a:p>
            <a:r>
              <a:rPr lang="en-US" sz="800" b="1"/>
              <a:t>open</a:t>
            </a:r>
            <a:r>
              <a:rPr lang="en-US" sz="800"/>
              <a:t> util/ordering[House]</a:t>
            </a:r>
          </a:p>
          <a:p>
            <a:endParaRPr lang="en-US" sz="800"/>
          </a:p>
          <a:p>
            <a:r>
              <a:rPr lang="en-US" sz="800" b="1"/>
              <a:t>sig</a:t>
            </a:r>
            <a:r>
              <a:rPr lang="en-US" sz="800"/>
              <a:t> House {</a:t>
            </a:r>
          </a:p>
          <a:p>
            <a:r>
              <a:rPr lang="en-US" sz="800"/>
              <a:t>    color: Color,</a:t>
            </a:r>
          </a:p>
          <a:p>
            <a:r>
              <a:rPr lang="en-US" sz="800"/>
              <a:t>    nationality: Nationality,</a:t>
            </a:r>
          </a:p>
          <a:p>
            <a:r>
              <a:rPr lang="en-US" sz="800"/>
              <a:t>    drink: Drink,</a:t>
            </a:r>
          </a:p>
          <a:p>
            <a:r>
              <a:rPr lang="en-US" sz="800"/>
              <a:t>    cigarette: Cigarette,</a:t>
            </a:r>
          </a:p>
          <a:p>
            <a:r>
              <a:rPr lang="en-US" sz="800"/>
              <a:t>    pet: Pet</a:t>
            </a:r>
          </a:p>
          <a:p>
            <a:r>
              <a:rPr lang="en-US" sz="800"/>
              <a:t>}</a:t>
            </a:r>
          </a:p>
          <a:p>
            <a:endParaRPr lang="en-US" sz="800"/>
          </a:p>
          <a:p>
            <a:r>
              <a:rPr lang="en-US" sz="800" b="1"/>
              <a:t>enum</a:t>
            </a:r>
            <a:r>
              <a:rPr lang="en-US" sz="800"/>
              <a:t> Color { red, green, yellow, blue, white }</a:t>
            </a:r>
          </a:p>
          <a:p>
            <a:r>
              <a:rPr lang="en-US" sz="800" b="1"/>
              <a:t>enum</a:t>
            </a:r>
            <a:r>
              <a:rPr lang="en-US" sz="800"/>
              <a:t> Nationality { Englishman, Swede, Dane, German, Norwegian }</a:t>
            </a:r>
          </a:p>
          <a:p>
            <a:r>
              <a:rPr lang="en-US" sz="800" b="1"/>
              <a:t>enum</a:t>
            </a:r>
            <a:r>
              <a:rPr lang="en-US" sz="800"/>
              <a:t> Drink { tea, coffee, milk, beer, water }</a:t>
            </a:r>
          </a:p>
          <a:p>
            <a:r>
              <a:rPr lang="en-US" sz="800" b="1"/>
              <a:t>enum</a:t>
            </a:r>
            <a:r>
              <a:rPr lang="en-US" sz="800"/>
              <a:t> Cigarette { Pall_Mall, Dunhills, Blend, Blue_Masters, Prince }</a:t>
            </a:r>
          </a:p>
          <a:p>
            <a:r>
              <a:rPr lang="en-US" sz="800" b="1"/>
              <a:t>enum</a:t>
            </a:r>
            <a:r>
              <a:rPr lang="en-US" sz="800"/>
              <a:t> Pet { dog, bird, horse, cat, fish }</a:t>
            </a:r>
          </a:p>
          <a:p>
            <a:endParaRPr lang="en-US" sz="800"/>
          </a:p>
          <a:p>
            <a:r>
              <a:rPr lang="en-US" sz="800" b="1"/>
              <a:t>fact</a:t>
            </a:r>
            <a:r>
              <a:rPr lang="en-US" sz="800"/>
              <a:t> constraints {</a:t>
            </a:r>
          </a:p>
          <a:p>
            <a:r>
              <a:rPr lang="en-US" sz="800"/>
              <a:t>    </a:t>
            </a:r>
            <a:r>
              <a:rPr lang="en-US" sz="800">
                <a:solidFill>
                  <a:schemeClr val="bg1">
                    <a:lumMod val="50000"/>
                  </a:schemeClr>
                </a:solidFill>
              </a:rPr>
              <a:t>// There are five houses, each of a different color.</a:t>
            </a:r>
          </a:p>
          <a:p>
            <a:r>
              <a:rPr lang="en-US" sz="800"/>
              <a:t>    </a:t>
            </a:r>
            <a:r>
              <a:rPr lang="en-US" sz="800" b="1"/>
              <a:t>some</a:t>
            </a:r>
            <a:r>
              <a:rPr lang="en-US" sz="800"/>
              <a:t> </a:t>
            </a:r>
            <a:r>
              <a:rPr lang="en-US" sz="800" b="1"/>
              <a:t>disj</a:t>
            </a:r>
            <a:r>
              <a:rPr lang="en-US" sz="800"/>
              <a:t> h1, h2, h3, h4, h5: House | h1.color = red </a:t>
            </a:r>
            <a:r>
              <a:rPr lang="en-US" sz="800" b="1"/>
              <a:t>and</a:t>
            </a:r>
            <a:r>
              <a:rPr lang="en-US" sz="800"/>
              <a:t> h2.color = green </a:t>
            </a:r>
            <a:r>
              <a:rPr lang="en-US" sz="800" b="1"/>
              <a:t>and</a:t>
            </a:r>
            <a:r>
              <a:rPr lang="en-US" sz="800"/>
              <a:t> h3.color = yellow </a:t>
            </a:r>
            <a:r>
              <a:rPr lang="en-US" sz="800" b="1"/>
              <a:t>and</a:t>
            </a:r>
            <a:r>
              <a:rPr lang="en-US" sz="800"/>
              <a:t> h4.color = blue </a:t>
            </a:r>
            <a:r>
              <a:rPr lang="en-US" sz="800" b="1"/>
              <a:t>and</a:t>
            </a:r>
            <a:r>
              <a:rPr lang="en-US" sz="800"/>
              <a:t> h5.color = white</a:t>
            </a:r>
          </a:p>
          <a:p>
            <a:r>
              <a:rPr lang="en-US" sz="800">
                <a:solidFill>
                  <a:schemeClr val="bg1">
                    <a:lumMod val="50000"/>
                  </a:schemeClr>
                </a:solidFill>
              </a:rPr>
              <a:t>    // In each house lives a man of a different nationality.</a:t>
            </a:r>
          </a:p>
          <a:p>
            <a:r>
              <a:rPr lang="en-US" sz="800"/>
              <a:t>    </a:t>
            </a:r>
            <a:r>
              <a:rPr lang="en-US" sz="800" b="1"/>
              <a:t>no</a:t>
            </a:r>
            <a:r>
              <a:rPr lang="en-US" sz="800"/>
              <a:t> </a:t>
            </a:r>
            <a:r>
              <a:rPr lang="en-US" sz="800" b="1"/>
              <a:t>disj</a:t>
            </a:r>
            <a:r>
              <a:rPr lang="en-US" sz="800"/>
              <a:t> h,h': House | h.nationality = h'.nationality</a:t>
            </a:r>
          </a:p>
          <a:p>
            <a:r>
              <a:rPr lang="en-US" sz="800">
                <a:solidFill>
                  <a:schemeClr val="bg1">
                    <a:lumMod val="50000"/>
                  </a:schemeClr>
                </a:solidFill>
              </a:rPr>
              <a:t>    // 1. The Englishman lives in the red house.</a:t>
            </a:r>
          </a:p>
          <a:p>
            <a:r>
              <a:rPr lang="en-US" sz="800"/>
              <a:t>    </a:t>
            </a:r>
            <a:r>
              <a:rPr lang="en-US" sz="800" b="1"/>
              <a:t>some</a:t>
            </a:r>
            <a:r>
              <a:rPr lang="en-US" sz="800"/>
              <a:t> h: House | (h.nationality = Englishman) </a:t>
            </a:r>
            <a:r>
              <a:rPr lang="en-US" sz="800" b="1"/>
              <a:t>and</a:t>
            </a:r>
            <a:r>
              <a:rPr lang="en-US" sz="800"/>
              <a:t> (h.color = red)</a:t>
            </a:r>
          </a:p>
          <a:p>
            <a:r>
              <a:rPr lang="en-US" sz="800"/>
              <a:t>    </a:t>
            </a:r>
            <a:r>
              <a:rPr lang="en-US" sz="800">
                <a:solidFill>
                  <a:schemeClr val="bg1">
                    <a:lumMod val="50000"/>
                  </a:schemeClr>
                </a:solidFill>
              </a:rPr>
              <a:t>// 2. The Swede keeps dogs.</a:t>
            </a:r>
          </a:p>
          <a:p>
            <a:r>
              <a:rPr lang="en-US" sz="800"/>
              <a:t>    </a:t>
            </a:r>
            <a:r>
              <a:rPr lang="en-US" sz="800" b="1"/>
              <a:t>some</a:t>
            </a:r>
            <a:r>
              <a:rPr lang="en-US" sz="800"/>
              <a:t> h: House | (h.nationality = Swede) </a:t>
            </a:r>
            <a:r>
              <a:rPr lang="en-US" sz="800" b="1"/>
              <a:t>and</a:t>
            </a:r>
            <a:r>
              <a:rPr lang="en-US" sz="800"/>
              <a:t> (h.pet = dog)</a:t>
            </a:r>
          </a:p>
          <a:p>
            <a:r>
              <a:rPr lang="en-US" sz="800">
                <a:solidFill>
                  <a:schemeClr val="bg1">
                    <a:lumMod val="50000"/>
                  </a:schemeClr>
                </a:solidFill>
              </a:rPr>
              <a:t>    // 3. The Dane drinks tea.</a:t>
            </a:r>
          </a:p>
          <a:p>
            <a:r>
              <a:rPr lang="en-US" sz="800"/>
              <a:t>    </a:t>
            </a:r>
            <a:r>
              <a:rPr lang="en-US" sz="800" b="1"/>
              <a:t>some</a:t>
            </a:r>
            <a:r>
              <a:rPr lang="en-US" sz="800"/>
              <a:t> h: House | (h.nationality = Dane) </a:t>
            </a:r>
            <a:r>
              <a:rPr lang="en-US" sz="800" b="1"/>
              <a:t>and</a:t>
            </a:r>
            <a:r>
              <a:rPr lang="en-US" sz="800"/>
              <a:t> (h.drink = tea)</a:t>
            </a:r>
          </a:p>
          <a:p>
            <a:r>
              <a:rPr lang="en-US" sz="800"/>
              <a:t>    </a:t>
            </a:r>
            <a:r>
              <a:rPr lang="en-US" sz="800">
                <a:solidFill>
                  <a:schemeClr val="bg1">
                    <a:lumMod val="50000"/>
                  </a:schemeClr>
                </a:solidFill>
              </a:rPr>
              <a:t>// 4. The green house is just to the left of the white one.</a:t>
            </a:r>
          </a:p>
          <a:p>
            <a:r>
              <a:rPr lang="en-US" sz="800"/>
              <a:t>    </a:t>
            </a:r>
            <a:r>
              <a:rPr lang="en-US" sz="800" b="1"/>
              <a:t>some</a:t>
            </a:r>
            <a:r>
              <a:rPr lang="en-US" sz="800"/>
              <a:t> disj h, h': House | (h.color = green) </a:t>
            </a:r>
            <a:r>
              <a:rPr lang="en-US" sz="800" b="1"/>
              <a:t>and</a:t>
            </a:r>
            <a:r>
              <a:rPr lang="en-US" sz="800"/>
              <a:t> (h'.color = white) and (h'.prev = h)</a:t>
            </a:r>
          </a:p>
          <a:p>
            <a:r>
              <a:rPr lang="en-US" sz="800">
                <a:solidFill>
                  <a:schemeClr val="bg1">
                    <a:lumMod val="50000"/>
                  </a:schemeClr>
                </a:solidFill>
              </a:rPr>
              <a:t>    // 5. The owner of the green house drinks coffee.</a:t>
            </a:r>
          </a:p>
          <a:p>
            <a:r>
              <a:rPr lang="en-US" sz="800"/>
              <a:t>    </a:t>
            </a:r>
            <a:r>
              <a:rPr lang="en-US" sz="800" b="1"/>
              <a:t>some</a:t>
            </a:r>
            <a:r>
              <a:rPr lang="en-US" sz="800"/>
              <a:t> h: House | (h.color = green) </a:t>
            </a:r>
            <a:r>
              <a:rPr lang="en-US" sz="800" b="1"/>
              <a:t>and</a:t>
            </a:r>
            <a:r>
              <a:rPr lang="en-US" sz="800"/>
              <a:t> (h.drink = coffee)</a:t>
            </a:r>
          </a:p>
          <a:p>
            <a:r>
              <a:rPr lang="en-US" sz="800"/>
              <a:t>    </a:t>
            </a:r>
            <a:r>
              <a:rPr lang="en-US" sz="800">
                <a:solidFill>
                  <a:schemeClr val="bg1">
                    <a:lumMod val="50000"/>
                  </a:schemeClr>
                </a:solidFill>
              </a:rPr>
              <a:t>// 6. The Pall Mall smoker keeps birds.</a:t>
            </a:r>
          </a:p>
          <a:p>
            <a:r>
              <a:rPr lang="en-US" sz="800"/>
              <a:t>    </a:t>
            </a:r>
            <a:r>
              <a:rPr lang="en-US" sz="800" b="1"/>
              <a:t>some</a:t>
            </a:r>
            <a:r>
              <a:rPr lang="en-US" sz="800"/>
              <a:t> h: House | (h.cigarette = Pall_Mall) </a:t>
            </a:r>
            <a:r>
              <a:rPr lang="en-US" sz="800" b="1"/>
              <a:t>and</a:t>
            </a:r>
            <a:r>
              <a:rPr lang="en-US" sz="800"/>
              <a:t> (h.pet = bird)</a:t>
            </a:r>
          </a:p>
          <a:p>
            <a:r>
              <a:rPr lang="en-US" sz="800">
                <a:solidFill>
                  <a:schemeClr val="bg1">
                    <a:lumMod val="50000"/>
                  </a:schemeClr>
                </a:solidFill>
              </a:rPr>
              <a:t>    // 7. The owner of the yellow house smokes Dunhills.</a:t>
            </a:r>
          </a:p>
          <a:p>
            <a:r>
              <a:rPr lang="en-US" sz="800"/>
              <a:t>    </a:t>
            </a:r>
            <a:r>
              <a:rPr lang="en-US" sz="800" b="1"/>
              <a:t>some</a:t>
            </a:r>
            <a:r>
              <a:rPr lang="en-US" sz="800"/>
              <a:t> h: House | (h.color = yellow) </a:t>
            </a:r>
            <a:r>
              <a:rPr lang="en-US" sz="800" b="1"/>
              <a:t>and</a:t>
            </a:r>
            <a:r>
              <a:rPr lang="en-US" sz="800"/>
              <a:t> (h.cigarette = Dunhills)</a:t>
            </a:r>
          </a:p>
          <a:p>
            <a:r>
              <a:rPr lang="en-US" sz="800"/>
              <a:t>    </a:t>
            </a:r>
            <a:r>
              <a:rPr lang="en-US" sz="800">
                <a:solidFill>
                  <a:schemeClr val="bg1">
                    <a:lumMod val="50000"/>
                  </a:schemeClr>
                </a:solidFill>
              </a:rPr>
              <a:t>// 8.  The man in the center house drinks milk.</a:t>
            </a:r>
          </a:p>
          <a:p>
            <a:r>
              <a:rPr lang="en-US" sz="800"/>
              <a:t>    </a:t>
            </a:r>
            <a:r>
              <a:rPr lang="en-US" sz="800" b="1"/>
              <a:t>some</a:t>
            </a:r>
            <a:r>
              <a:rPr lang="en-US" sz="800"/>
              <a:t> h: House | (some h.prev.prev) </a:t>
            </a:r>
            <a:r>
              <a:rPr lang="en-US" sz="800" b="1"/>
              <a:t>and</a:t>
            </a:r>
            <a:r>
              <a:rPr lang="en-US" sz="800"/>
              <a:t> (some h.next.next) </a:t>
            </a:r>
            <a:r>
              <a:rPr lang="en-US" sz="800" b="1"/>
              <a:t>and</a:t>
            </a:r>
            <a:r>
              <a:rPr lang="en-US" sz="800"/>
              <a:t> (h.drink = milk)</a:t>
            </a:r>
          </a:p>
          <a:p>
            <a:r>
              <a:rPr lang="en-US" sz="800"/>
              <a:t>    </a:t>
            </a:r>
            <a:r>
              <a:rPr lang="en-US" sz="800">
                <a:solidFill>
                  <a:schemeClr val="bg1">
                    <a:lumMod val="50000"/>
                  </a:schemeClr>
                </a:solidFill>
              </a:rPr>
              <a:t>// 9. The Norwegian lives in the first house.</a:t>
            </a:r>
          </a:p>
          <a:p>
            <a:r>
              <a:rPr lang="en-US" sz="800"/>
              <a:t>    </a:t>
            </a:r>
            <a:r>
              <a:rPr lang="en-US" sz="800" b="1"/>
              <a:t>some</a:t>
            </a:r>
            <a:r>
              <a:rPr lang="en-US" sz="800"/>
              <a:t> h: House | (h = first) </a:t>
            </a:r>
            <a:r>
              <a:rPr lang="en-US" sz="800" b="1"/>
              <a:t>and</a:t>
            </a:r>
            <a:r>
              <a:rPr lang="en-US" sz="800"/>
              <a:t> (h.nationality = Norwegian)</a:t>
            </a:r>
          </a:p>
          <a:p>
            <a:r>
              <a:rPr lang="en-US" sz="800">
                <a:solidFill>
                  <a:schemeClr val="bg1">
                    <a:lumMod val="50000"/>
                  </a:schemeClr>
                </a:solidFill>
              </a:rPr>
              <a:t>    // 10. The Blend smoker has a neighbor who keeps cats.</a:t>
            </a:r>
          </a:p>
          <a:p>
            <a:r>
              <a:rPr lang="en-US" sz="800"/>
              <a:t>    </a:t>
            </a:r>
            <a:r>
              <a:rPr lang="en-US" sz="800" b="1"/>
              <a:t>some</a:t>
            </a:r>
            <a:r>
              <a:rPr lang="en-US" sz="800"/>
              <a:t> disj h,h': House | (h.cigarette = Blend) </a:t>
            </a:r>
            <a:r>
              <a:rPr lang="en-US" sz="800" b="1"/>
              <a:t>and</a:t>
            </a:r>
            <a:r>
              <a:rPr lang="en-US" sz="800"/>
              <a:t> (h'.pet = cat) </a:t>
            </a:r>
            <a:r>
              <a:rPr lang="en-US" sz="800" b="1"/>
              <a:t>and</a:t>
            </a:r>
            <a:r>
              <a:rPr lang="en-US" sz="800"/>
              <a:t>  ((h.prev = h') </a:t>
            </a:r>
            <a:r>
              <a:rPr lang="en-US" sz="800" b="1"/>
              <a:t>or</a:t>
            </a:r>
            <a:r>
              <a:rPr lang="en-US" sz="800"/>
              <a:t> (h.next = h')) </a:t>
            </a:r>
          </a:p>
          <a:p>
            <a:r>
              <a:rPr lang="en-US" sz="800"/>
              <a:t>    </a:t>
            </a:r>
            <a:r>
              <a:rPr lang="en-US" sz="800">
                <a:solidFill>
                  <a:schemeClr val="bg1">
                    <a:lumMod val="50000"/>
                  </a:schemeClr>
                </a:solidFill>
              </a:rPr>
              <a:t>// 11. The man who smokes Blue Masters drinks beer.</a:t>
            </a:r>
          </a:p>
          <a:p>
            <a:r>
              <a:rPr lang="en-US" sz="800"/>
              <a:t>    </a:t>
            </a:r>
            <a:r>
              <a:rPr lang="en-US" sz="800" b="1"/>
              <a:t>some</a:t>
            </a:r>
            <a:r>
              <a:rPr lang="en-US" sz="800"/>
              <a:t> h: House | (h.cigarette = Blue_Masters) </a:t>
            </a:r>
            <a:r>
              <a:rPr lang="en-US" sz="800" b="1"/>
              <a:t>and</a:t>
            </a:r>
            <a:r>
              <a:rPr lang="en-US" sz="800"/>
              <a:t> (h.drink = beer)</a:t>
            </a:r>
          </a:p>
          <a:p>
            <a:r>
              <a:rPr lang="en-US" sz="800"/>
              <a:t>    </a:t>
            </a:r>
            <a:r>
              <a:rPr lang="en-US" sz="800">
                <a:solidFill>
                  <a:schemeClr val="bg1">
                    <a:lumMod val="50000"/>
                  </a:schemeClr>
                </a:solidFill>
              </a:rPr>
              <a:t>// 12. The man who keeps horses lives next to the Dunhill smoker.</a:t>
            </a:r>
          </a:p>
          <a:p>
            <a:r>
              <a:rPr lang="en-US" sz="800"/>
              <a:t>    </a:t>
            </a:r>
            <a:r>
              <a:rPr lang="en-US" sz="800" b="1"/>
              <a:t>some</a:t>
            </a:r>
            <a:r>
              <a:rPr lang="en-US" sz="800"/>
              <a:t> disj h,h': House | (h.pet = horse) </a:t>
            </a:r>
            <a:r>
              <a:rPr lang="en-US" sz="800" b="1"/>
              <a:t>and</a:t>
            </a:r>
            <a:r>
              <a:rPr lang="en-US" sz="800"/>
              <a:t> (h'.cigarette = Dunhills) </a:t>
            </a:r>
            <a:r>
              <a:rPr lang="en-US" sz="800" b="1"/>
              <a:t>and</a:t>
            </a:r>
            <a:r>
              <a:rPr lang="en-US" sz="800"/>
              <a:t> ((h.next = h') </a:t>
            </a:r>
            <a:r>
              <a:rPr lang="en-US" sz="800" b="1"/>
              <a:t>or</a:t>
            </a:r>
            <a:r>
              <a:rPr lang="en-US" sz="800"/>
              <a:t> (h.prev = h'))</a:t>
            </a:r>
          </a:p>
          <a:p>
            <a:r>
              <a:rPr lang="en-US" sz="800"/>
              <a:t>    </a:t>
            </a:r>
            <a:r>
              <a:rPr lang="en-US" sz="800">
                <a:solidFill>
                  <a:schemeClr val="bg1">
                    <a:lumMod val="50000"/>
                  </a:schemeClr>
                </a:solidFill>
              </a:rPr>
              <a:t>// 13. The German smokes Prince.</a:t>
            </a:r>
          </a:p>
          <a:p>
            <a:r>
              <a:rPr lang="en-US" sz="800"/>
              <a:t>    </a:t>
            </a:r>
            <a:r>
              <a:rPr lang="en-US" sz="800" b="1"/>
              <a:t>some</a:t>
            </a:r>
            <a:r>
              <a:rPr lang="en-US" sz="800"/>
              <a:t> h: House | (h.nationality = German) </a:t>
            </a:r>
            <a:r>
              <a:rPr lang="en-US" sz="800" b="1"/>
              <a:t>and</a:t>
            </a:r>
            <a:r>
              <a:rPr lang="en-US" sz="800"/>
              <a:t> (h.cigarette = Prince)</a:t>
            </a:r>
          </a:p>
          <a:p>
            <a:r>
              <a:rPr lang="en-US" sz="800"/>
              <a:t>    </a:t>
            </a:r>
            <a:r>
              <a:rPr lang="en-US" sz="800">
                <a:solidFill>
                  <a:schemeClr val="bg1">
                    <a:lumMod val="50000"/>
                  </a:schemeClr>
                </a:solidFill>
              </a:rPr>
              <a:t>// 14. The Norwegian lives next to the blue house.</a:t>
            </a:r>
          </a:p>
          <a:p>
            <a:r>
              <a:rPr lang="en-US" sz="800"/>
              <a:t>    </a:t>
            </a:r>
            <a:r>
              <a:rPr lang="en-US" sz="800" b="1"/>
              <a:t>some</a:t>
            </a:r>
            <a:r>
              <a:rPr lang="en-US" sz="800"/>
              <a:t> disj h,h': House | (h.nationality = Norwegian) </a:t>
            </a:r>
            <a:r>
              <a:rPr lang="en-US" sz="800" b="1"/>
              <a:t>and</a:t>
            </a:r>
            <a:r>
              <a:rPr lang="en-US" sz="800"/>
              <a:t> (h'.color= blue) </a:t>
            </a:r>
            <a:r>
              <a:rPr lang="en-US" sz="800" b="1"/>
              <a:t>and</a:t>
            </a:r>
            <a:r>
              <a:rPr lang="en-US" sz="800"/>
              <a:t> (h.next = h')</a:t>
            </a:r>
          </a:p>
          <a:p>
            <a:r>
              <a:rPr lang="en-US" sz="800">
                <a:solidFill>
                  <a:schemeClr val="bg1">
                    <a:lumMod val="50000"/>
                  </a:schemeClr>
                </a:solidFill>
              </a:rPr>
              <a:t>    // 15. The Blend smoker has a neighbor who drinks water.</a:t>
            </a:r>
          </a:p>
          <a:p>
            <a:r>
              <a:rPr lang="en-US" sz="800"/>
              <a:t>    </a:t>
            </a:r>
            <a:r>
              <a:rPr lang="en-US" sz="800" b="1"/>
              <a:t>some</a:t>
            </a:r>
            <a:r>
              <a:rPr lang="en-US" sz="800"/>
              <a:t> disj h,h': House | (h.cigarette = Blend) </a:t>
            </a:r>
            <a:r>
              <a:rPr lang="en-US" sz="800" b="1"/>
              <a:t>and</a:t>
            </a:r>
            <a:r>
              <a:rPr lang="en-US" sz="800"/>
              <a:t> (h'.drink = water) </a:t>
            </a:r>
            <a:r>
              <a:rPr lang="en-US" sz="800" b="1"/>
              <a:t>and</a:t>
            </a:r>
            <a:r>
              <a:rPr lang="en-US" sz="800"/>
              <a:t> ((h.next = h') </a:t>
            </a:r>
            <a:r>
              <a:rPr lang="en-US" sz="800" b="1"/>
              <a:t>or</a:t>
            </a:r>
            <a:r>
              <a:rPr lang="en-US" sz="800"/>
              <a:t> (h.prev = h'))</a:t>
            </a:r>
          </a:p>
          <a:p>
            <a:r>
              <a:rPr lang="en-US" sz="800"/>
              <a:t>}</a:t>
            </a:r>
          </a:p>
          <a:p>
            <a:endParaRPr lang="en-US" sz="800"/>
          </a:p>
          <a:p>
            <a:r>
              <a:rPr lang="en-US" sz="800" b="1"/>
              <a:t>run</a:t>
            </a:r>
            <a:r>
              <a:rPr lang="en-US" sz="800"/>
              <a:t> {} </a:t>
            </a:r>
            <a:r>
              <a:rPr lang="en-US" sz="800" b="1"/>
              <a:t>for</a:t>
            </a:r>
            <a:r>
              <a:rPr lang="en-US" sz="800"/>
              <a:t> 5</a:t>
            </a:r>
          </a:p>
        </p:txBody>
      </p:sp>
      <p:sp>
        <p:nvSpPr>
          <p:cNvPr id="3" name="AutoShape 57">
            <a:extLst>
              <a:ext uri="{FF2B5EF4-FFF2-40B4-BE49-F238E27FC236}">
                <a16:creationId xmlns:a16="http://schemas.microsoft.com/office/drawing/2014/main" id="{51A3F115-741B-453E-8285-09DF07540E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57551" y="5714510"/>
            <a:ext cx="954088" cy="733425"/>
          </a:xfrm>
          <a:prstGeom prst="cloudCallout">
            <a:avLst>
              <a:gd name="adj1" fmla="val -51333"/>
              <a:gd name="adj2" fmla="val 73810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en-US" altLang="en-US" sz="1600"/>
          </a:p>
        </p:txBody>
      </p:sp>
      <p:sp>
        <p:nvSpPr>
          <p:cNvPr id="4" name="Text Box 58">
            <a:extLst>
              <a:ext uri="{FF2B5EF4-FFF2-40B4-BE49-F238E27FC236}">
                <a16:creationId xmlns:a16="http://schemas.microsoft.com/office/drawing/2014/main" id="{3DEFE872-8701-4626-8F24-5A58AEF6D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4365" y="5857385"/>
            <a:ext cx="72808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sz="1200"/>
              <a:t>Do Lab2</a:t>
            </a:r>
            <a:endParaRPr lang="en-US" altLang="en-US" sz="1600"/>
          </a:p>
        </p:txBody>
      </p:sp>
    </p:spTree>
    <p:extLst>
      <p:ext uri="{BB962C8B-B14F-4D97-AF65-F5344CB8AC3E}">
        <p14:creationId xmlns:p14="http://schemas.microsoft.com/office/powerpoint/2010/main" val="336291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6BF0C-7068-49E0-8FE7-64CEA7E38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Einstein Puzzle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3FF601-8D60-4281-81EE-008E34CE0E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legend says that this problem was created by Albert Einstein in the last century and Einstein said that only 2% of the world could solve it. </a:t>
            </a:r>
          </a:p>
        </p:txBody>
      </p:sp>
    </p:spTree>
    <p:extLst>
      <p:ext uri="{BB962C8B-B14F-4D97-AF65-F5344CB8AC3E}">
        <p14:creationId xmlns:p14="http://schemas.microsoft.com/office/powerpoint/2010/main" val="998374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599F2-7380-49BD-9B7E-7CBEE35C4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Description of 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6A259-C0B5-41B7-8989-01E5DED44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There are five houses of different colors next to each other on the same road. </a:t>
            </a:r>
          </a:p>
          <a:p>
            <a:r>
              <a:rPr lang="en-US"/>
              <a:t>In each house lives a man of a different nationality. </a:t>
            </a:r>
          </a:p>
          <a:p>
            <a:r>
              <a:rPr lang="en-US"/>
              <a:t>Every man has his favorite drink, his favorite brand of cigarettes, and keeps pets of a particular kind.</a:t>
            </a:r>
          </a:p>
        </p:txBody>
      </p:sp>
    </p:spTree>
    <p:extLst>
      <p:ext uri="{BB962C8B-B14F-4D97-AF65-F5344CB8AC3E}">
        <p14:creationId xmlns:p14="http://schemas.microsoft.com/office/powerpoint/2010/main" val="2941819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D43B7-689C-47B3-9140-20F1C3F26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Constraints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E3BA1-8AF3-47D5-937F-1DE4D3A2F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/>
              <a:t>The Englishman lives in the red house.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/>
              <a:t>The Swede keeps dogs.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/>
              <a:t>The Dane drinks tea.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/>
              <a:t>The green house is just to the left of the white one.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/>
              <a:t>The owner of the green house drinks coffee.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/>
              <a:t>The Pall Mall smoker keeps birds.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/>
              <a:t>The owner of the yellow house smokes Dunhills.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/>
              <a:t>The man in the center house drinks milk.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/>
              <a:t>The Norwegian lives in the first house.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/>
              <a:t>The Blend smoker has a neighbor who keeps cats.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/>
              <a:t>The man who smokes Blue Masters drinks beer.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/>
              <a:t>The man who keeps horses lives next to the Dunhill smoker.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/>
              <a:t>The German smokes Prince.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/>
              <a:t>The Norwegian lives next to the blue house.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The Blend smoker has a neighbor who drinks water.</a:t>
            </a:r>
          </a:p>
        </p:txBody>
      </p:sp>
    </p:spTree>
    <p:extLst>
      <p:ext uri="{BB962C8B-B14F-4D97-AF65-F5344CB8AC3E}">
        <p14:creationId xmlns:p14="http://schemas.microsoft.com/office/powerpoint/2010/main" val="2744380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D79AD-5BE2-48C9-888D-55B15AD0D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74887-DC71-4F8D-A9D4-A79A1F855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Who has fish?</a:t>
            </a:r>
          </a:p>
        </p:txBody>
      </p:sp>
    </p:spTree>
    <p:extLst>
      <p:ext uri="{BB962C8B-B14F-4D97-AF65-F5344CB8AC3E}">
        <p14:creationId xmlns:p14="http://schemas.microsoft.com/office/powerpoint/2010/main" val="2647168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A20EA-BA18-4D00-8D8B-BDEB23DA9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706A6-3C45-4EB1-AB2E-1514544824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83830"/>
          </a:xfrm>
        </p:spPr>
        <p:txBody>
          <a:bodyPr/>
          <a:lstStyle/>
          <a:p>
            <a:r>
              <a:rPr lang="en-US"/>
              <a:t>I expressed the constraints in the Alloy language and then ran the Alloy Analyzer to find instances (solutions). One instance was found: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856191F-0D1E-47DE-9F18-00B2DC80D17A}"/>
              </a:ext>
            </a:extLst>
          </p:cNvPr>
          <p:cNvGrpSpPr/>
          <p:nvPr/>
        </p:nvGrpSpPr>
        <p:grpSpPr>
          <a:xfrm>
            <a:off x="1426988" y="3006481"/>
            <a:ext cx="8028964" cy="1261557"/>
            <a:chOff x="1393737" y="762043"/>
            <a:chExt cx="8028964" cy="1261557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75B73BB-D458-4DB3-A6BF-FE01E7C2467B}"/>
                </a:ext>
              </a:extLst>
            </p:cNvPr>
            <p:cNvSpPr txBox="1"/>
            <p:nvPr/>
          </p:nvSpPr>
          <p:spPr>
            <a:xfrm>
              <a:off x="1487837" y="1084881"/>
              <a:ext cx="1388522" cy="93871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100"/>
                <a:t>color: yellow</a:t>
              </a:r>
            </a:p>
            <a:p>
              <a:r>
                <a:rPr lang="en-US" sz="1100"/>
                <a:t>nationality: Noregian</a:t>
              </a:r>
            </a:p>
            <a:p>
              <a:r>
                <a:rPr lang="en-US" sz="1100"/>
                <a:t>drink: water</a:t>
              </a:r>
            </a:p>
            <a:p>
              <a:r>
                <a:rPr lang="en-US" sz="1100"/>
                <a:t>cigarette: Dunhills</a:t>
              </a:r>
            </a:p>
            <a:p>
              <a:r>
                <a:rPr lang="en-US" sz="1100"/>
                <a:t>pet: cat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58ECFAC-7130-4365-B454-8D165FD456D3}"/>
                </a:ext>
              </a:extLst>
            </p:cNvPr>
            <p:cNvSpPr txBox="1"/>
            <p:nvPr/>
          </p:nvSpPr>
          <p:spPr>
            <a:xfrm>
              <a:off x="1393737" y="762043"/>
              <a:ext cx="8947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House1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077CBBF-5EE7-4A03-962D-B22CA3CA9525}"/>
                </a:ext>
              </a:extLst>
            </p:cNvPr>
            <p:cNvSpPr txBox="1"/>
            <p:nvPr/>
          </p:nvSpPr>
          <p:spPr>
            <a:xfrm>
              <a:off x="3123221" y="1084881"/>
              <a:ext cx="1162498" cy="93871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100"/>
                <a:t>color: blue</a:t>
              </a:r>
            </a:p>
            <a:p>
              <a:r>
                <a:rPr lang="en-US" sz="1100"/>
                <a:t>nationality: Dane</a:t>
              </a:r>
            </a:p>
            <a:p>
              <a:r>
                <a:rPr lang="en-US" sz="1100"/>
                <a:t>drink: tea</a:t>
              </a:r>
            </a:p>
            <a:p>
              <a:r>
                <a:rPr lang="en-US" sz="1100"/>
                <a:t>cigarette: Blend</a:t>
              </a:r>
            </a:p>
            <a:p>
              <a:r>
                <a:rPr lang="en-US" sz="1100"/>
                <a:t>pet: horse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0D5A46D-14DA-4717-8B01-FA5251CD41D5}"/>
                </a:ext>
              </a:extLst>
            </p:cNvPr>
            <p:cNvSpPr txBox="1"/>
            <p:nvPr/>
          </p:nvSpPr>
          <p:spPr>
            <a:xfrm>
              <a:off x="3029123" y="762043"/>
              <a:ext cx="8947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House2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BBD2204-D1CE-40E8-A13B-E32862062E6C}"/>
                </a:ext>
              </a:extLst>
            </p:cNvPr>
            <p:cNvSpPr txBox="1"/>
            <p:nvPr/>
          </p:nvSpPr>
          <p:spPr>
            <a:xfrm>
              <a:off x="4532581" y="1084881"/>
              <a:ext cx="1518364" cy="93871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100"/>
                <a:t>color: red</a:t>
              </a:r>
            </a:p>
            <a:p>
              <a:r>
                <a:rPr lang="en-US" sz="1100"/>
                <a:t>nationality: Englishman</a:t>
              </a:r>
            </a:p>
            <a:p>
              <a:r>
                <a:rPr lang="en-US" sz="1100"/>
                <a:t>drink: milk</a:t>
              </a:r>
            </a:p>
            <a:p>
              <a:r>
                <a:rPr lang="en-US" sz="1100"/>
                <a:t>cigarette: Pall_Mal</a:t>
              </a:r>
            </a:p>
            <a:p>
              <a:r>
                <a:rPr lang="en-US" sz="1100"/>
                <a:t>pet: bird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EB6E881-FAEE-47EA-8C6A-648908CFA03E}"/>
                </a:ext>
              </a:extLst>
            </p:cNvPr>
            <p:cNvSpPr txBox="1"/>
            <p:nvPr/>
          </p:nvSpPr>
          <p:spPr>
            <a:xfrm>
              <a:off x="4438481" y="762043"/>
              <a:ext cx="8947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House3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2F3BB17-9B7C-4BFE-B7AC-58033C8EAF6E}"/>
                </a:ext>
              </a:extLst>
            </p:cNvPr>
            <p:cNvSpPr txBox="1"/>
            <p:nvPr/>
          </p:nvSpPr>
          <p:spPr>
            <a:xfrm>
              <a:off x="6297807" y="1084881"/>
              <a:ext cx="1327608" cy="93871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100"/>
                <a:t>color: green</a:t>
              </a:r>
            </a:p>
            <a:p>
              <a:r>
                <a:rPr lang="en-US" sz="1100"/>
                <a:t>nationality: German</a:t>
              </a:r>
            </a:p>
            <a:p>
              <a:r>
                <a:rPr lang="en-US" sz="1100"/>
                <a:t>drink: coffee</a:t>
              </a:r>
            </a:p>
            <a:p>
              <a:r>
                <a:rPr lang="en-US" sz="1100"/>
                <a:t>cigarette: Prince</a:t>
              </a:r>
            </a:p>
            <a:p>
              <a:r>
                <a:rPr lang="en-US" sz="1100"/>
                <a:t>pet: fish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53E416B-7EC2-480D-9992-0C28FD11EF55}"/>
                </a:ext>
              </a:extLst>
            </p:cNvPr>
            <p:cNvSpPr txBox="1"/>
            <p:nvPr/>
          </p:nvSpPr>
          <p:spPr>
            <a:xfrm>
              <a:off x="6203709" y="762043"/>
              <a:ext cx="8947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House4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67A88DF-7079-49F5-84C2-1E3D30E22633}"/>
                </a:ext>
              </a:extLst>
            </p:cNvPr>
            <p:cNvSpPr txBox="1"/>
            <p:nvPr/>
          </p:nvSpPr>
          <p:spPr>
            <a:xfrm>
              <a:off x="7872277" y="1084881"/>
              <a:ext cx="1550424" cy="93871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100"/>
                <a:t>color: white</a:t>
              </a:r>
            </a:p>
            <a:p>
              <a:r>
                <a:rPr lang="en-US" sz="1100"/>
                <a:t>nationality: Swede</a:t>
              </a:r>
            </a:p>
            <a:p>
              <a:r>
                <a:rPr lang="en-US" sz="1100"/>
                <a:t>drink: beer</a:t>
              </a:r>
            </a:p>
            <a:p>
              <a:r>
                <a:rPr lang="en-US" sz="1100"/>
                <a:t>cigarette: Blue_Masters</a:t>
              </a:r>
            </a:p>
            <a:p>
              <a:r>
                <a:rPr lang="en-US" sz="1100"/>
                <a:t>pet: dog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E9FFED3-7911-4542-917C-22C8C5430B68}"/>
                </a:ext>
              </a:extLst>
            </p:cNvPr>
            <p:cNvSpPr txBox="1"/>
            <p:nvPr/>
          </p:nvSpPr>
          <p:spPr>
            <a:xfrm>
              <a:off x="7793678" y="762043"/>
              <a:ext cx="8947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House5</a:t>
              </a:r>
            </a:p>
          </p:txBody>
        </p:sp>
      </p:grp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8EED997F-A2D6-4B47-91D9-3C6CA65F8F64}"/>
              </a:ext>
            </a:extLst>
          </p:cNvPr>
          <p:cNvSpPr txBox="1">
            <a:spLocks/>
          </p:cNvSpPr>
          <p:nvPr/>
        </p:nvSpPr>
        <p:spPr>
          <a:xfrm>
            <a:off x="805105" y="4773754"/>
            <a:ext cx="10515600" cy="10838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You can see that it satisfies all the constraints.</a:t>
            </a:r>
          </a:p>
          <a:p>
            <a:r>
              <a:rPr lang="en-US"/>
              <a:t>The answer to the question is: The German has fish (house #4).</a:t>
            </a:r>
          </a:p>
        </p:txBody>
      </p:sp>
    </p:spTree>
    <p:extLst>
      <p:ext uri="{BB962C8B-B14F-4D97-AF65-F5344CB8AC3E}">
        <p14:creationId xmlns:p14="http://schemas.microsoft.com/office/powerpoint/2010/main" val="1804677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86CA4-EBAA-437E-A447-D11ED7B6D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Let’s model this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F41299-88EF-4608-92C5-517F210CE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16091"/>
          </a:xfrm>
        </p:spPr>
        <p:txBody>
          <a:bodyPr/>
          <a:lstStyle/>
          <a:p>
            <a:r>
              <a:rPr lang="en-US"/>
              <a:t>First, there are a set of houses. Each house has a color. The resident has a nationality, a favorite drink, a favorite cigarette, and a pet. Here’s how to express the set of houses: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C078B0D-4BC4-4202-AE12-815B998B35BC}"/>
              </a:ext>
            </a:extLst>
          </p:cNvPr>
          <p:cNvSpPr/>
          <p:nvPr/>
        </p:nvSpPr>
        <p:spPr>
          <a:xfrm>
            <a:off x="1950719" y="3476653"/>
            <a:ext cx="3701935" cy="2677656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  <a:t> House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  <a:t>    color: Color,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  <a:t>    nationality: Nationality,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  <a:t>    drink: Drink,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  <a:t>    cigarette: Cigarette,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  <a:t>    pet: Pet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  <a:t>}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838104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87C5F-9090-4CFF-A0C3-7799512A7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House are ordered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91322-E4C3-47EF-8197-2A588137A0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49095"/>
          </a:xfrm>
        </p:spPr>
        <p:txBody>
          <a:bodyPr/>
          <a:lstStyle/>
          <a:p>
            <a:r>
              <a:rPr lang="en-US"/>
              <a:t>The houses are ordered – there is a first house, a second house, a last house.</a:t>
            </a:r>
          </a:p>
          <a:p>
            <a:r>
              <a:rPr lang="en-US"/>
              <a:t>Use the ordering module to order the set of houses: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006F313-43F2-4A6B-BDFD-FF4675E16EB0}"/>
              </a:ext>
            </a:extLst>
          </p:cNvPr>
          <p:cNvSpPr/>
          <p:nvPr/>
        </p:nvSpPr>
        <p:spPr>
          <a:xfrm>
            <a:off x="1613276" y="3776349"/>
            <a:ext cx="3467744" cy="46166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</a:rPr>
              <a:t>open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  <a:t> util/ordering[House]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031112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44E2E-7678-4B02-B29F-BFDD5C5AC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Each house has a different color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CCB09-9B5C-4BF9-AF77-CF1AFFCDD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01939"/>
          </a:xfrm>
        </p:spPr>
        <p:txBody>
          <a:bodyPr/>
          <a:lstStyle/>
          <a:p>
            <a:r>
              <a:rPr lang="en-US"/>
              <a:t>Create the set of colors that houses may have: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9BCC72-5B43-45B6-A3A4-85E11D011972}"/>
              </a:ext>
            </a:extLst>
          </p:cNvPr>
          <p:cNvSpPr/>
          <p:nvPr/>
        </p:nvSpPr>
        <p:spPr>
          <a:xfrm>
            <a:off x="1352203" y="2558688"/>
            <a:ext cx="5798767" cy="46166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400" b="1"/>
              <a:t>enum</a:t>
            </a:r>
            <a:r>
              <a:rPr lang="en-US" sz="2400"/>
              <a:t> Color { red, green, yellow, blue, white }</a:t>
            </a:r>
          </a:p>
        </p:txBody>
      </p:sp>
    </p:spTree>
    <p:extLst>
      <p:ext uri="{BB962C8B-B14F-4D97-AF65-F5344CB8AC3E}">
        <p14:creationId xmlns:p14="http://schemas.microsoft.com/office/powerpoint/2010/main" val="2991890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2275</Words>
  <Application>Microsoft Office PowerPoint</Application>
  <PresentationFormat>Widescreen</PresentationFormat>
  <Paragraphs>175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Office Theme</vt:lpstr>
      <vt:lpstr>Using Alloy to Solve the Einstein Puzzle</vt:lpstr>
      <vt:lpstr>Einstein Puzzle</vt:lpstr>
      <vt:lpstr>Description of the problem</vt:lpstr>
      <vt:lpstr>Constraints</vt:lpstr>
      <vt:lpstr>Question</vt:lpstr>
      <vt:lpstr>Solution</vt:lpstr>
      <vt:lpstr>Let’s model this system</vt:lpstr>
      <vt:lpstr>House are ordered</vt:lpstr>
      <vt:lpstr>Each house has a different color</vt:lpstr>
      <vt:lpstr>Each resident has a different nationality</vt:lpstr>
      <vt:lpstr>Each resident has a different favorite drink</vt:lpstr>
      <vt:lpstr>Each resident has a different brand of cigarettes</vt:lpstr>
      <vt:lpstr>Each resident has a different pet</vt:lpstr>
      <vt:lpstr>There are five houses, each of a different color</vt:lpstr>
      <vt:lpstr>The resident in each house is of a different nationality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Einstein Puzzle</dc:title>
  <dc:creator>Costello, Roger L.</dc:creator>
  <cp:lastModifiedBy>Costello, Roger L.</cp:lastModifiedBy>
  <cp:revision>34</cp:revision>
  <dcterms:created xsi:type="dcterms:W3CDTF">2018-02-02T21:05:23Z</dcterms:created>
  <dcterms:modified xsi:type="dcterms:W3CDTF">2018-05-07T11:26:56Z</dcterms:modified>
</cp:coreProperties>
</file>