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3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89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DAE6AD-200A-40B4-AFF8-E193F7549B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855A2DA-10BD-416A-B2F3-B37BD5156D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C94588-BC71-4472-9D2E-27ADC40FB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3131C-0FBF-48B2-B4AC-DAD616658CD9}" type="datetimeFigureOut">
              <a:rPr lang="en-US" smtClean="0"/>
              <a:t>4/3/2018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4FF471-48B3-422E-8865-2A427DDDB2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3DD242-A10D-4765-B7F4-E99F178FAD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9579A-7BED-446F-B945-D5D7995471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186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FAF894-9729-4A5B-8A60-D93129F598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D9C9FCB-D8F4-4EBC-A361-210BD44F59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A6A199-43E0-4A3F-841B-8FC6555457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3131C-0FBF-48B2-B4AC-DAD616658CD9}" type="datetimeFigureOut">
              <a:rPr lang="en-US" smtClean="0"/>
              <a:t>4/3/2018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F68632-6F49-4157-996A-851DCB48D1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17840E-8B60-401F-B46F-753DDE572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9579A-7BED-446F-B945-D5D7995471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6560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5C5DEC3-1603-4BB4-AEFA-9FA536A19C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4538D1C-C87A-48E6-AA34-19B49A43B3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0969AF-6CE2-4421-A85E-91441569AF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3131C-0FBF-48B2-B4AC-DAD616658CD9}" type="datetimeFigureOut">
              <a:rPr lang="en-US" smtClean="0"/>
              <a:t>4/3/2018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2CB928-D360-40FA-B572-6984B8E5E5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F518FB-D4F0-46F2-8D91-E312154EE1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9579A-7BED-446F-B945-D5D7995471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6680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FC4DA8-07F3-4EE4-BA89-BF05DA5083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B7D144-4998-4126-B625-E9B17B96D9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3E96AD-F97F-48A4-B147-3421A6AC75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3131C-0FBF-48B2-B4AC-DAD616658CD9}" type="datetimeFigureOut">
              <a:rPr lang="en-US" smtClean="0"/>
              <a:t>4/3/2018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CBEFDF-F551-4A9B-9CA3-5C942242B9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5D1FF1-4E45-4568-AECD-32A94ABC6C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9579A-7BED-446F-B945-D5D7995471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741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2434ED-03B4-41D5-B3BA-578710EFBF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FD3E5E-107A-48C5-AD67-EC3F7759CF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8FD167-BCF5-4372-8969-02395E9217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3131C-0FBF-48B2-B4AC-DAD616658CD9}" type="datetimeFigureOut">
              <a:rPr lang="en-US" smtClean="0"/>
              <a:t>4/3/2018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1E61EE-BC86-4592-809E-160199E745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6C6CBB-505F-4433-8EF6-EF8D212047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9579A-7BED-446F-B945-D5D7995471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158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EFC56D-A851-4E3A-AAAB-49DE02F0C2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FF64B0-51F2-4345-86DB-F3AE6A86DA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4AEB96-4B5C-47B5-AA99-1D4743418F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D17781-0440-4BE8-A3B7-4A09B085F3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3131C-0FBF-48B2-B4AC-DAD616658CD9}" type="datetimeFigureOut">
              <a:rPr lang="en-US" smtClean="0"/>
              <a:t>4/3/2018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73E5E5-F1C8-48E4-A040-9C53A7B5E9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FCAC2E-5F3C-41CA-A353-8E58EF1A1A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9579A-7BED-446F-B945-D5D7995471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246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29FCE-A86A-4D7B-90B6-B247FE012B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3FFE44-2634-44DA-B842-0AAFA171B5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7681B1-795F-40EA-B1CC-97603D548D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6B368BC-72CA-4063-83EA-B79B4BAEB7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74F882A-048D-455C-B66F-714CE83EE92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753C5B0-99BC-4FF6-8AE1-EBA229341E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3131C-0FBF-48B2-B4AC-DAD616658CD9}" type="datetimeFigureOut">
              <a:rPr lang="en-US" smtClean="0"/>
              <a:t>4/3/2018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37C7878-54B5-42EB-86B0-6A813A27ED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5704B42-E89E-4DDF-A177-43DB5D7C4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9579A-7BED-446F-B945-D5D7995471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552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7F2B48-6122-42A0-B29E-72E7CC5DF2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4EB3B42-E080-4D4B-8FC1-8754E5DA33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3131C-0FBF-48B2-B4AC-DAD616658CD9}" type="datetimeFigureOut">
              <a:rPr lang="en-US" smtClean="0"/>
              <a:t>4/3/2018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45FDFE-F8A8-46FE-A7FE-A44D142C99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FF1DC8A-2BA4-4FCE-8038-2A856926D8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9579A-7BED-446F-B945-D5D7995471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5365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6711710-86F9-4134-AAE9-C0341C8E49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3131C-0FBF-48B2-B4AC-DAD616658CD9}" type="datetimeFigureOut">
              <a:rPr lang="en-US" smtClean="0"/>
              <a:t>4/3/2018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13DD64D-992F-4AF7-BF42-D1378A4C24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3CBB15-E320-4809-9A34-DE0BD2DBF2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9579A-7BED-446F-B945-D5D7995471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727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2D996-59A2-4D8B-886F-DBA1C29D70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3971BC-2DA9-4A8D-8744-545E237FE2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B54502-C76E-44A4-BAC6-8385B6B2DA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F4AE29-74EF-4C6B-815A-E8151398D7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3131C-0FBF-48B2-B4AC-DAD616658CD9}" type="datetimeFigureOut">
              <a:rPr lang="en-US" smtClean="0"/>
              <a:t>4/3/2018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D7D403-D299-48C7-89A6-D2D06E74F6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D0AA3A-549E-4FF7-AE20-0F683672A3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9579A-7BED-446F-B945-D5D7995471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868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5AFF09-A164-493C-BCBB-E641ABC527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051FB10-AA74-4A23-B2DA-F16514D4C9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16A1560-EC84-48AF-9DAB-53D7A985C8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E5A42B-4439-45FF-AC85-26009B586A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3131C-0FBF-48B2-B4AC-DAD616658CD9}" type="datetimeFigureOut">
              <a:rPr lang="en-US" smtClean="0"/>
              <a:t>4/3/2018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3B4ECE-7A8A-4D47-ACF0-D8440ABD1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6F0E9E-7B74-46E5-BCB0-B3B09C9615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9579A-7BED-446F-B945-D5D7995471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7130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64D673C-820C-4CD3-B235-E4385ACFFE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3E4588-DF96-4874-BF6B-4A1B306971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B8007F-E3CE-4F7E-A21E-B433DE86CE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A3131C-0FBF-48B2-B4AC-DAD616658CD9}" type="datetimeFigureOut">
              <a:rPr lang="en-US" smtClean="0"/>
              <a:t>4/3/2018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B6ECB6-6A31-4782-A728-EC8971CABB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84B5E2-F222-486B-8F8E-DD2FA2EBF2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C9579A-7BED-446F-B945-D5D7995471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9703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6E5ABC-1203-4C33-8329-459FDE9893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999" y="1621127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/>
              <a:t>Each hotel guest has a set of keys and no two guests have the same key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F9393C7-0F0A-430B-856A-3B4D769EAE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368443" y="5730096"/>
            <a:ext cx="2599113" cy="936711"/>
          </a:xfrm>
        </p:spPr>
        <p:txBody>
          <a:bodyPr/>
          <a:lstStyle/>
          <a:p>
            <a:r>
              <a:rPr lang="en-US">
                <a:solidFill>
                  <a:schemeClr val="bg1">
                    <a:lumMod val="65000"/>
                  </a:schemeClr>
                </a:solidFill>
              </a:rPr>
              <a:t>Roger L. Costello</a:t>
            </a:r>
          </a:p>
          <a:p>
            <a:r>
              <a:rPr lang="en-US">
                <a:solidFill>
                  <a:schemeClr val="bg1">
                    <a:lumMod val="65000"/>
                  </a:schemeClr>
                </a:solidFill>
              </a:rPr>
              <a:t>April 3, 2018</a:t>
            </a:r>
          </a:p>
        </p:txBody>
      </p:sp>
    </p:spTree>
    <p:extLst>
      <p:ext uri="{BB962C8B-B14F-4D97-AF65-F5344CB8AC3E}">
        <p14:creationId xmlns:p14="http://schemas.microsoft.com/office/powerpoint/2010/main" val="32454288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F5F1B0E-1A8D-45BD-8A0F-5E4473CF74A0}"/>
              </a:ext>
            </a:extLst>
          </p:cNvPr>
          <p:cNvSpPr/>
          <p:nvPr/>
        </p:nvSpPr>
        <p:spPr>
          <a:xfrm>
            <a:off x="2898372" y="67818"/>
            <a:ext cx="6295505" cy="6740307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400" b="1"/>
              <a:t>sig</a:t>
            </a:r>
            <a:r>
              <a:rPr lang="en-US" sz="2400"/>
              <a:t> Key {}</a:t>
            </a:r>
          </a:p>
          <a:p>
            <a:endParaRPr lang="en-US" sz="2400"/>
          </a:p>
          <a:p>
            <a:r>
              <a:rPr lang="en-US" sz="2400" b="1"/>
              <a:t>sig</a:t>
            </a:r>
            <a:r>
              <a:rPr lang="en-US" sz="2400"/>
              <a:t> Room {</a:t>
            </a:r>
          </a:p>
          <a:p>
            <a:r>
              <a:rPr lang="en-US" sz="2400"/>
              <a:t>    keys: </a:t>
            </a:r>
            <a:r>
              <a:rPr lang="en-US" sz="2400" b="1"/>
              <a:t>set</a:t>
            </a:r>
            <a:r>
              <a:rPr lang="en-US" sz="2400"/>
              <a:t> Key</a:t>
            </a:r>
          </a:p>
          <a:p>
            <a:r>
              <a:rPr lang="en-US" sz="2400"/>
              <a:t>}</a:t>
            </a:r>
          </a:p>
          <a:p>
            <a:endParaRPr lang="en-US" sz="2400"/>
          </a:p>
          <a:p>
            <a:r>
              <a:rPr lang="en-US" sz="2400" b="1"/>
              <a:t>pred</a:t>
            </a:r>
            <a:r>
              <a:rPr lang="en-US" sz="2400"/>
              <a:t> DisjointKeySet_v1 {</a:t>
            </a:r>
          </a:p>
          <a:p>
            <a:r>
              <a:rPr lang="en-US" sz="2400"/>
              <a:t>    keys </a:t>
            </a:r>
            <a:r>
              <a:rPr lang="en-US" sz="2400" b="1"/>
              <a:t>in</a:t>
            </a:r>
            <a:r>
              <a:rPr lang="en-US" sz="2400"/>
              <a:t> Room </a:t>
            </a:r>
            <a:r>
              <a:rPr lang="en-US" sz="2400" b="1"/>
              <a:t>lone</a:t>
            </a:r>
            <a:r>
              <a:rPr lang="en-US" sz="2400"/>
              <a:t> -&gt; Key</a:t>
            </a:r>
          </a:p>
          <a:p>
            <a:r>
              <a:rPr lang="en-US" sz="2400"/>
              <a:t>}</a:t>
            </a:r>
          </a:p>
          <a:p>
            <a:endParaRPr lang="en-US" sz="2400"/>
          </a:p>
          <a:p>
            <a:r>
              <a:rPr lang="en-US" sz="2400" b="1"/>
              <a:t>pred</a:t>
            </a:r>
            <a:r>
              <a:rPr lang="en-US" sz="2400"/>
              <a:t> DisjointKeySet_v2 {</a:t>
            </a:r>
          </a:p>
          <a:p>
            <a:r>
              <a:rPr lang="en-US" sz="2400"/>
              <a:t>    </a:t>
            </a:r>
            <a:r>
              <a:rPr lang="en-US" sz="2400" b="1"/>
              <a:t>all</a:t>
            </a:r>
            <a:r>
              <a:rPr lang="en-US" sz="2400"/>
              <a:t> r, r': Room | r != r' =&gt; </a:t>
            </a:r>
            <a:r>
              <a:rPr lang="en-US" sz="2400" b="1"/>
              <a:t>no</a:t>
            </a:r>
            <a:r>
              <a:rPr lang="en-US" sz="2400"/>
              <a:t>  r.keys &amp; r'.keys</a:t>
            </a:r>
          </a:p>
          <a:p>
            <a:r>
              <a:rPr lang="en-US" sz="2400"/>
              <a:t>}</a:t>
            </a:r>
          </a:p>
          <a:p>
            <a:endParaRPr lang="en-US" sz="2400"/>
          </a:p>
          <a:p>
            <a:r>
              <a:rPr lang="en-US" sz="2400" b="1"/>
              <a:t>assert</a:t>
            </a:r>
            <a:r>
              <a:rPr lang="en-US" sz="2400"/>
              <a:t> Equivalent {</a:t>
            </a:r>
          </a:p>
          <a:p>
            <a:r>
              <a:rPr lang="en-US" sz="2400"/>
              <a:t>     DisjointKeySet_v1  </a:t>
            </a:r>
            <a:r>
              <a:rPr lang="en-US" sz="2400" b="1"/>
              <a:t>iff</a:t>
            </a:r>
            <a:r>
              <a:rPr lang="en-US" sz="2400"/>
              <a:t> DisjointKeySet_v2</a:t>
            </a:r>
          </a:p>
          <a:p>
            <a:r>
              <a:rPr lang="en-US" sz="2400"/>
              <a:t>}</a:t>
            </a:r>
          </a:p>
          <a:p>
            <a:r>
              <a:rPr lang="en-US" sz="2400" b="1"/>
              <a:t>check</a:t>
            </a:r>
            <a:r>
              <a:rPr lang="en-US" sz="2400"/>
              <a:t> Equivalent</a:t>
            </a:r>
          </a:p>
        </p:txBody>
      </p:sp>
    </p:spTree>
    <p:extLst>
      <p:ext uri="{BB962C8B-B14F-4D97-AF65-F5344CB8AC3E}">
        <p14:creationId xmlns:p14="http://schemas.microsoft.com/office/powerpoint/2010/main" val="6749509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 want each room to have its own unique set of keys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297840" y="3822850"/>
            <a:ext cx="16452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Keys for </a:t>
            </a:r>
            <a:r>
              <a:rPr lang="en-US" dirty="0">
                <a:latin typeface="Consolas" panose="020B0609020204030204" pitchFamily="49" charset="0"/>
              </a:rPr>
              <a:t>Room0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908260" y="2510173"/>
            <a:ext cx="16131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Keys for </a:t>
            </a:r>
            <a:r>
              <a:rPr lang="en-US" dirty="0">
                <a:latin typeface="Consolas" panose="020B0609020204030204" pitchFamily="49" charset="0"/>
              </a:rPr>
              <a:t>Room1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888208" y="3946962"/>
            <a:ext cx="16131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Keys for </a:t>
            </a:r>
            <a:r>
              <a:rPr lang="en-US" dirty="0">
                <a:latin typeface="Consolas" panose="020B0609020204030204" pitchFamily="49" charset="0"/>
              </a:rPr>
              <a:t>Room2</a:t>
            </a:r>
          </a:p>
        </p:txBody>
      </p:sp>
      <p:sp>
        <p:nvSpPr>
          <p:cNvPr id="35" name="Pie 34"/>
          <p:cNvSpPr/>
          <p:nvPr/>
        </p:nvSpPr>
        <p:spPr>
          <a:xfrm>
            <a:off x="4217777" y="2496600"/>
            <a:ext cx="2185261" cy="2222321"/>
          </a:xfrm>
          <a:prstGeom prst="pie">
            <a:avLst>
              <a:gd name="adj1" fmla="val 0"/>
              <a:gd name="adj2" fmla="val 7307126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6" name="Pie 35"/>
          <p:cNvSpPr/>
          <p:nvPr/>
        </p:nvSpPr>
        <p:spPr>
          <a:xfrm rot="12515497">
            <a:off x="4225876" y="2545451"/>
            <a:ext cx="2185261" cy="2222321"/>
          </a:xfrm>
          <a:prstGeom prst="pie">
            <a:avLst>
              <a:gd name="adj1" fmla="val 1477988"/>
              <a:gd name="adj2" fmla="val 8985593"/>
            </a:avLst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7" name="Pie 36"/>
          <p:cNvSpPr/>
          <p:nvPr/>
        </p:nvSpPr>
        <p:spPr>
          <a:xfrm rot="5011796">
            <a:off x="4248773" y="2529953"/>
            <a:ext cx="2185261" cy="2222321"/>
          </a:xfrm>
          <a:prstGeom prst="pie">
            <a:avLst>
              <a:gd name="adj1" fmla="val 2392916"/>
              <a:gd name="adj2" fmla="val 8985593"/>
            </a:avLst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40" name="Curved Connector 39"/>
          <p:cNvCxnSpPr/>
          <p:nvPr/>
        </p:nvCxnSpPr>
        <p:spPr>
          <a:xfrm rot="10800000" flipV="1">
            <a:off x="6162971" y="4131628"/>
            <a:ext cx="737807" cy="230832"/>
          </a:xfrm>
          <a:prstGeom prst="curved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urved Connector 41"/>
          <p:cNvCxnSpPr/>
          <p:nvPr/>
        </p:nvCxnSpPr>
        <p:spPr>
          <a:xfrm flipV="1">
            <a:off x="3866550" y="3730879"/>
            <a:ext cx="314821" cy="267166"/>
          </a:xfrm>
          <a:prstGeom prst="curved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urved Connector 43"/>
          <p:cNvCxnSpPr/>
          <p:nvPr/>
        </p:nvCxnSpPr>
        <p:spPr>
          <a:xfrm rot="10800000" flipV="1">
            <a:off x="6226963" y="2704143"/>
            <a:ext cx="737801" cy="230832"/>
          </a:xfrm>
          <a:prstGeom prst="curved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5430801" y="3716129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nsolas" panose="020B0609020204030204" pitchFamily="49" charset="0"/>
              </a:rPr>
              <a:t>K6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077307" y="4078556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nsolas" panose="020B0609020204030204" pitchFamily="49" charset="0"/>
              </a:rPr>
              <a:t>K7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633569" y="4131628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nsolas" panose="020B0609020204030204" pitchFamily="49" charset="0"/>
              </a:rPr>
              <a:t>K8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038960" y="2652066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nsolas" panose="020B0609020204030204" pitchFamily="49" charset="0"/>
              </a:rPr>
              <a:t>K3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498976" y="2805892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nsolas" panose="020B0609020204030204" pitchFamily="49" charset="0"/>
              </a:rPr>
              <a:t>K4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279079" y="3112378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nsolas" panose="020B0609020204030204" pitchFamily="49" charset="0"/>
              </a:rPr>
              <a:t>K5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07482" y="3193022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nsolas" panose="020B0609020204030204" pitchFamily="49" charset="0"/>
              </a:rPr>
              <a:t>K0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288512" y="3546213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nsolas" panose="020B0609020204030204" pitchFamily="49" charset="0"/>
              </a:rPr>
              <a:t>K1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718437" y="3590723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nsolas" panose="020B0609020204030204" pitchFamily="49" charset="0"/>
              </a:rPr>
              <a:t>K2</a:t>
            </a:r>
          </a:p>
        </p:txBody>
      </p:sp>
    </p:spTree>
    <p:extLst>
      <p:ext uri="{BB962C8B-B14F-4D97-AF65-F5344CB8AC3E}">
        <p14:creationId xmlns:p14="http://schemas.microsoft.com/office/powerpoint/2010/main" val="27644732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661073" y="2117086"/>
            <a:ext cx="3192651" cy="62416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4743731" y="1332686"/>
            <a:ext cx="1769392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Room</a:t>
            </a:r>
            <a:r>
              <a:rPr lang="en-US" dirty="0">
                <a:latin typeface="Consolas" panose="020B0609020204030204" pitchFamily="49" charset="0"/>
              </a:rPr>
              <a:t>0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4734206" y="4664254"/>
            <a:ext cx="0" cy="38247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5378258" y="4664254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743397" y="1700688"/>
            <a:ext cx="1769392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Room</a:t>
            </a:r>
            <a:r>
              <a:rPr lang="en-US" dirty="0">
                <a:latin typeface="Consolas" panose="020B0609020204030204" pitchFamily="49" charset="0"/>
              </a:rPr>
              <a:t>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743397" y="2070020"/>
            <a:ext cx="1769392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Room</a:t>
            </a:r>
            <a:r>
              <a:rPr lang="en-US" dirty="0">
                <a:latin typeface="Consolas" panose="020B0609020204030204" pitchFamily="49" charset="0"/>
              </a:rPr>
              <a:t>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185157" y="977228"/>
            <a:ext cx="6011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keys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512593" y="1330801"/>
            <a:ext cx="1769392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>
                <a:latin typeface="Consolas" panose="020B0609020204030204" pitchFamily="49" charset="0"/>
              </a:defRPr>
            </a:lvl1pPr>
          </a:lstStyle>
          <a:p>
            <a:r>
              <a:rPr lang="en-US" dirty="0"/>
              <a:t>K0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512594" y="1700133"/>
            <a:ext cx="1769391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onsolas" panose="020B0609020204030204" pitchFamily="49" charset="0"/>
              </a:rPr>
              <a:t>K1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512594" y="2069465"/>
            <a:ext cx="1769391" cy="36933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onsolas" panose="020B0609020204030204" pitchFamily="49" charset="0"/>
              </a:rPr>
              <a:t>K2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6512592" y="4658736"/>
            <a:ext cx="0" cy="38247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8281984" y="4658736"/>
            <a:ext cx="0" cy="38247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7156644" y="4658736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512592" y="2439671"/>
            <a:ext cx="1769392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>
                <a:latin typeface="Consolas" panose="020B0609020204030204" pitchFamily="49" charset="0"/>
              </a:defRPr>
            </a:lvl1pPr>
          </a:lstStyle>
          <a:p>
            <a:r>
              <a:rPr lang="en-US" dirty="0"/>
              <a:t>K0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512593" y="2809003"/>
            <a:ext cx="1769391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onsolas" panose="020B0609020204030204" pitchFamily="49" charset="0"/>
              </a:rPr>
              <a:t>K4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512593" y="3178335"/>
            <a:ext cx="1769391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onsolas" panose="020B0609020204030204" pitchFamily="49" charset="0"/>
              </a:rPr>
              <a:t>K5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512982" y="3534746"/>
            <a:ext cx="1769392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>
                <a:latin typeface="Consolas" panose="020B0609020204030204" pitchFamily="49" charset="0"/>
              </a:defRPr>
            </a:lvl1pPr>
          </a:lstStyle>
          <a:p>
            <a:r>
              <a:rPr lang="en-US" dirty="0"/>
              <a:t>K0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512983" y="3904078"/>
            <a:ext cx="1769391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onsolas" panose="020B0609020204030204" pitchFamily="49" charset="0"/>
              </a:rPr>
              <a:t>K7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512983" y="4273410"/>
            <a:ext cx="1769391" cy="36933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onsolas" panose="020B0609020204030204" pitchFamily="49" charset="0"/>
              </a:rPr>
              <a:t>K8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743466" y="2439750"/>
            <a:ext cx="1769392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/>
          </a:lstStyle>
          <a:p>
            <a:r>
              <a:rPr lang="en-US" dirty="0"/>
              <a:t>Room1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743132" y="2807752"/>
            <a:ext cx="1769392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/>
          </a:lstStyle>
          <a:p>
            <a:r>
              <a:rPr lang="en-US" dirty="0"/>
              <a:t>Room1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743132" y="3177084"/>
            <a:ext cx="1769392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/>
          </a:lstStyle>
          <a:p>
            <a:r>
              <a:rPr lang="en-US" dirty="0"/>
              <a:t>Room1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743466" y="3536572"/>
            <a:ext cx="1769392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/>
          </a:lstStyle>
          <a:p>
            <a:r>
              <a:rPr lang="en-US" dirty="0"/>
              <a:t>Room2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743132" y="3904574"/>
            <a:ext cx="1769392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/>
          </a:lstStyle>
          <a:p>
            <a:r>
              <a:rPr lang="en-US" dirty="0"/>
              <a:t>Room2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743132" y="4273906"/>
            <a:ext cx="1769392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/>
          </a:lstStyle>
          <a:p>
            <a:r>
              <a:rPr lang="en-US" dirty="0"/>
              <a:t>Room2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76571" y="1557696"/>
            <a:ext cx="3177153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This declaration</a:t>
            </a:r>
            <a:r>
              <a:rPr lang="en-US" sz="2400" dirty="0"/>
              <a:t>:</a:t>
            </a:r>
          </a:p>
          <a:p>
            <a:endParaRPr lang="en-US" dirty="0"/>
          </a:p>
          <a:p>
            <a:r>
              <a:rPr lang="en-US" sz="2400" b="1" dirty="0"/>
              <a:t>sig</a:t>
            </a:r>
            <a:r>
              <a:rPr lang="en-US" sz="2400" dirty="0"/>
              <a:t> Room {keys: </a:t>
            </a:r>
            <a:r>
              <a:rPr lang="en-US" sz="2400" b="1" dirty="0"/>
              <a:t>set</a:t>
            </a:r>
            <a:r>
              <a:rPr lang="en-US" sz="2400" dirty="0"/>
              <a:t> Key}</a:t>
            </a:r>
          </a:p>
          <a:p>
            <a:endParaRPr lang="en-US" dirty="0"/>
          </a:p>
          <a:p>
            <a:r>
              <a:rPr lang="en-US" sz="2400"/>
              <a:t>allows undesirable </a:t>
            </a:r>
            <a:r>
              <a:rPr lang="en-US" sz="2400" dirty="0"/>
              <a:t>instances such as the one shown on the right. Notice that </a:t>
            </a:r>
            <a:r>
              <a:rPr lang="en-US" sz="2400" dirty="0">
                <a:latin typeface="Consolas" panose="020B0609020204030204" pitchFamily="49" charset="0"/>
              </a:rPr>
              <a:t>K0</a:t>
            </a:r>
            <a:r>
              <a:rPr lang="en-US" sz="2400" dirty="0"/>
              <a:t> is used by rooms </a:t>
            </a:r>
            <a:r>
              <a:rPr lang="en-US" sz="2400" dirty="0">
                <a:latin typeface="Consolas" panose="020B0609020204030204" pitchFamily="49" charset="0"/>
              </a:rPr>
              <a:t>0</a:t>
            </a:r>
            <a:r>
              <a:rPr lang="en-US" sz="2400" dirty="0"/>
              <a:t>, </a:t>
            </a:r>
            <a:r>
              <a:rPr lang="en-US" sz="2400" dirty="0">
                <a:latin typeface="Consolas" panose="020B0609020204030204" pitchFamily="49" charset="0"/>
              </a:rPr>
              <a:t>1</a:t>
            </a:r>
            <a:r>
              <a:rPr lang="en-US" sz="2400" dirty="0"/>
              <a:t>, and </a:t>
            </a:r>
            <a:r>
              <a:rPr lang="en-US" sz="2400" dirty="0">
                <a:latin typeface="Consolas" panose="020B0609020204030204" pitchFamily="49" charset="0"/>
              </a:rPr>
              <a:t>2</a:t>
            </a:r>
            <a:r>
              <a:rPr lang="en-US" sz="2400" dirty="0"/>
              <a:t>. </a:t>
            </a:r>
          </a:p>
        </p:txBody>
      </p:sp>
      <p:cxnSp>
        <p:nvCxnSpPr>
          <p:cNvPr id="30" name="Straight Arrow Connector 29"/>
          <p:cNvCxnSpPr>
            <a:endCxn id="14" idx="3"/>
          </p:cNvCxnSpPr>
          <p:nvPr/>
        </p:nvCxnSpPr>
        <p:spPr>
          <a:xfrm flipH="1">
            <a:off x="8281984" y="2581454"/>
            <a:ext cx="99614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endCxn id="8" idx="3"/>
          </p:cNvCxnSpPr>
          <p:nvPr/>
        </p:nvCxnSpPr>
        <p:spPr>
          <a:xfrm flipH="1" flipV="1">
            <a:off x="8281985" y="1515467"/>
            <a:ext cx="996146" cy="10659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endCxn id="17" idx="3"/>
          </p:cNvCxnSpPr>
          <p:nvPr/>
        </p:nvCxnSpPr>
        <p:spPr>
          <a:xfrm flipH="1">
            <a:off x="8282374" y="2581454"/>
            <a:ext cx="995757" cy="11379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9231637" y="2388692"/>
            <a:ext cx="214909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Same key used in three rooms – ouch!</a:t>
            </a:r>
          </a:p>
        </p:txBody>
      </p:sp>
    </p:spTree>
    <p:extLst>
      <p:ext uri="{BB962C8B-B14F-4D97-AF65-F5344CB8AC3E}">
        <p14:creationId xmlns:p14="http://schemas.microsoft.com/office/powerpoint/2010/main" val="4008704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B4CD40F-A31F-4E17-A741-1D206FD26922}"/>
              </a:ext>
            </a:extLst>
          </p:cNvPr>
          <p:cNvSpPr/>
          <p:nvPr/>
        </p:nvSpPr>
        <p:spPr>
          <a:xfrm>
            <a:off x="3478383" y="2144684"/>
            <a:ext cx="3196032" cy="55786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chemeClr val="tx1"/>
                </a:solidFill>
              </a:rPr>
              <a:t>sig</a:t>
            </a:r>
            <a:r>
              <a:rPr lang="en-US" sz="2400">
                <a:solidFill>
                  <a:schemeClr val="tx1"/>
                </a:solidFill>
              </a:rPr>
              <a:t> Room {keys: </a:t>
            </a:r>
            <a:r>
              <a:rPr lang="en-US" sz="2400" b="1">
                <a:solidFill>
                  <a:schemeClr val="tx1"/>
                </a:solidFill>
              </a:rPr>
              <a:t>set</a:t>
            </a:r>
            <a:r>
              <a:rPr lang="en-US" sz="2400">
                <a:solidFill>
                  <a:schemeClr val="tx1"/>
                </a:solidFill>
              </a:rPr>
              <a:t> Key}</a:t>
            </a:r>
          </a:p>
        </p:txBody>
      </p:sp>
      <p:sp>
        <p:nvSpPr>
          <p:cNvPr id="3" name="Arrow: Down 2">
            <a:extLst>
              <a:ext uri="{FF2B5EF4-FFF2-40B4-BE49-F238E27FC236}">
                <a16:creationId xmlns:a16="http://schemas.microsoft.com/office/drawing/2014/main" id="{3B4A928F-290B-4B5F-8659-B6C5E5B4239F}"/>
              </a:ext>
            </a:extLst>
          </p:cNvPr>
          <p:cNvSpPr/>
          <p:nvPr/>
        </p:nvSpPr>
        <p:spPr>
          <a:xfrm flipV="1">
            <a:off x="4710639" y="2909454"/>
            <a:ext cx="731520" cy="914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B194071-9DB7-4F9E-838B-7CCC2B83A8F2}"/>
              </a:ext>
            </a:extLst>
          </p:cNvPr>
          <p:cNvSpPr txBox="1"/>
          <p:nvPr/>
        </p:nvSpPr>
        <p:spPr>
          <a:xfrm>
            <a:off x="2136958" y="4030758"/>
            <a:ext cx="72090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/>
              <a:t>We need to specify a constraint on the set of Key values.</a:t>
            </a:r>
          </a:p>
        </p:txBody>
      </p:sp>
    </p:spTree>
    <p:extLst>
      <p:ext uri="{BB962C8B-B14F-4D97-AF65-F5344CB8AC3E}">
        <p14:creationId xmlns:p14="http://schemas.microsoft.com/office/powerpoint/2010/main" val="15574512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785511-8740-4B97-8A8E-E35D82F925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Here’s one approach to constraining keys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C663FA5-284D-443E-B222-64C3E69A1C87}"/>
              </a:ext>
            </a:extLst>
          </p:cNvPr>
          <p:cNvSpPr/>
          <p:nvPr/>
        </p:nvSpPr>
        <p:spPr>
          <a:xfrm>
            <a:off x="6738851" y="2812803"/>
            <a:ext cx="3685309" cy="1200329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400" b="1"/>
              <a:t>pred</a:t>
            </a:r>
            <a:r>
              <a:rPr lang="en-US" sz="2400"/>
              <a:t> DisjointKeySet {</a:t>
            </a:r>
          </a:p>
          <a:p>
            <a:r>
              <a:rPr lang="en-US" sz="2400"/>
              <a:t>    keys </a:t>
            </a:r>
            <a:r>
              <a:rPr lang="en-US" sz="2400" b="1"/>
              <a:t>in</a:t>
            </a:r>
            <a:r>
              <a:rPr lang="en-US" sz="2400"/>
              <a:t> Room </a:t>
            </a:r>
            <a:r>
              <a:rPr lang="en-US" sz="2400" b="1"/>
              <a:t>lone</a:t>
            </a:r>
            <a:r>
              <a:rPr lang="en-US" sz="2400"/>
              <a:t> -&gt; Key</a:t>
            </a:r>
          </a:p>
          <a:p>
            <a:r>
              <a:rPr lang="en-US" sz="2400"/>
              <a:t>}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0DFD645-6873-46AD-881F-D2F7329D9F1E}"/>
              </a:ext>
            </a:extLst>
          </p:cNvPr>
          <p:cNvSpPr/>
          <p:nvPr/>
        </p:nvSpPr>
        <p:spPr>
          <a:xfrm>
            <a:off x="1200038" y="3099912"/>
            <a:ext cx="3322085" cy="626113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chemeClr val="tx1"/>
                </a:solidFill>
              </a:rPr>
              <a:t>sig</a:t>
            </a:r>
            <a:r>
              <a:rPr lang="en-US" sz="2400">
                <a:solidFill>
                  <a:schemeClr val="tx1"/>
                </a:solidFill>
              </a:rPr>
              <a:t> Room {keys: </a:t>
            </a:r>
            <a:r>
              <a:rPr lang="en-US" sz="2400" b="1">
                <a:solidFill>
                  <a:schemeClr val="tx1"/>
                </a:solidFill>
              </a:rPr>
              <a:t>set</a:t>
            </a:r>
            <a:r>
              <a:rPr lang="en-US" sz="2400">
                <a:solidFill>
                  <a:schemeClr val="tx1"/>
                </a:solidFill>
              </a:rPr>
              <a:t> Key}</a:t>
            </a:r>
          </a:p>
        </p:txBody>
      </p:sp>
      <p:sp>
        <p:nvSpPr>
          <p:cNvPr id="5" name="Arrow: Right 4">
            <a:extLst>
              <a:ext uri="{FF2B5EF4-FFF2-40B4-BE49-F238E27FC236}">
                <a16:creationId xmlns:a16="http://schemas.microsoft.com/office/drawing/2014/main" id="{163A5126-0D7B-4847-88B1-83E913793C44}"/>
              </a:ext>
            </a:extLst>
          </p:cNvPr>
          <p:cNvSpPr/>
          <p:nvPr/>
        </p:nvSpPr>
        <p:spPr>
          <a:xfrm>
            <a:off x="4954385" y="3099912"/>
            <a:ext cx="1352204" cy="62611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16805DC-F1DD-43E1-963E-DB9CE4BE5DEB}"/>
              </a:ext>
            </a:extLst>
          </p:cNvPr>
          <p:cNvSpPr txBox="1"/>
          <p:nvPr/>
        </p:nvSpPr>
        <p:spPr>
          <a:xfrm>
            <a:off x="4954385" y="2915246"/>
            <a:ext cx="10490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/>
              <a:t>constrain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B8636DD-2EA4-42A6-826D-0969A84FE841}"/>
              </a:ext>
            </a:extLst>
          </p:cNvPr>
          <p:cNvSpPr txBox="1"/>
          <p:nvPr/>
        </p:nvSpPr>
        <p:spPr>
          <a:xfrm>
            <a:off x="6738851" y="4104745"/>
            <a:ext cx="36742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/>
              <a:t>Each Key value is associated to at most one Room.</a:t>
            </a:r>
          </a:p>
        </p:txBody>
      </p:sp>
    </p:spTree>
    <p:extLst>
      <p:ext uri="{BB962C8B-B14F-4D97-AF65-F5344CB8AC3E}">
        <p14:creationId xmlns:p14="http://schemas.microsoft.com/office/powerpoint/2010/main" val="42807883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785511-8740-4B97-8A8E-E35D82F925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Here’s another approach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0DFD645-6873-46AD-881F-D2F7329D9F1E}"/>
              </a:ext>
            </a:extLst>
          </p:cNvPr>
          <p:cNvSpPr/>
          <p:nvPr/>
        </p:nvSpPr>
        <p:spPr>
          <a:xfrm>
            <a:off x="3128591" y="2917032"/>
            <a:ext cx="3854100" cy="626113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chemeClr val="tx1"/>
                </a:solidFill>
              </a:rPr>
              <a:t>sig</a:t>
            </a:r>
            <a:r>
              <a:rPr lang="en-US" sz="2400">
                <a:solidFill>
                  <a:schemeClr val="tx1"/>
                </a:solidFill>
              </a:rPr>
              <a:t> Room {keys: </a:t>
            </a:r>
            <a:r>
              <a:rPr lang="en-US" sz="2400" b="1">
                <a:solidFill>
                  <a:schemeClr val="tx1"/>
                </a:solidFill>
              </a:rPr>
              <a:t>disj</a:t>
            </a:r>
            <a:r>
              <a:rPr lang="en-US" sz="2400">
                <a:solidFill>
                  <a:schemeClr val="tx1"/>
                </a:solidFill>
              </a:rPr>
              <a:t> </a:t>
            </a:r>
            <a:r>
              <a:rPr lang="en-US" sz="2400" b="1">
                <a:solidFill>
                  <a:schemeClr val="tx1"/>
                </a:solidFill>
              </a:rPr>
              <a:t>set</a:t>
            </a:r>
            <a:r>
              <a:rPr lang="en-US" sz="2400">
                <a:solidFill>
                  <a:schemeClr val="tx1"/>
                </a:solidFill>
              </a:rPr>
              <a:t> Key}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B8636DD-2EA4-42A6-826D-0969A84FE841}"/>
              </a:ext>
            </a:extLst>
          </p:cNvPr>
          <p:cNvSpPr txBox="1"/>
          <p:nvPr/>
        </p:nvSpPr>
        <p:spPr>
          <a:xfrm>
            <a:off x="3218528" y="3738985"/>
            <a:ext cx="36742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/>
              <a:t>Each room has a set of key and each set is disjoint.</a:t>
            </a:r>
          </a:p>
        </p:txBody>
      </p:sp>
    </p:spTree>
    <p:extLst>
      <p:ext uri="{BB962C8B-B14F-4D97-AF65-F5344CB8AC3E}">
        <p14:creationId xmlns:p14="http://schemas.microsoft.com/office/powerpoint/2010/main" val="42493518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698352-B232-4292-8B1D-279E5F61F4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Are the two approaches equivalent?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959220-8B5B-436F-A788-69D8A4E0F2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I believe they are.</a:t>
            </a:r>
          </a:p>
          <a:p>
            <a:r>
              <a:rPr lang="en-US"/>
              <a:t>To be certain, however, let’s get the Alloy Analyzer to compare the two approaches and search for counterexamples.</a:t>
            </a:r>
          </a:p>
          <a:p>
            <a:r>
              <a:rPr lang="en-US"/>
              <a:t>How to do this? How to write the proper assert?</a:t>
            </a:r>
          </a:p>
        </p:txBody>
      </p:sp>
    </p:spTree>
    <p:extLst>
      <p:ext uri="{BB962C8B-B14F-4D97-AF65-F5344CB8AC3E}">
        <p14:creationId xmlns:p14="http://schemas.microsoft.com/office/powerpoint/2010/main" val="22576180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4F457D-2470-4510-8E04-C25EF56344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book Software Abstractions says (p. 274)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23291D6-DA21-4F6D-9E90-E426622FE288}"/>
              </a:ext>
            </a:extLst>
          </p:cNvPr>
          <p:cNvSpPr/>
          <p:nvPr/>
        </p:nvSpPr>
        <p:spPr>
          <a:xfrm>
            <a:off x="1356532" y="2745571"/>
            <a:ext cx="1911101" cy="461665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en-US" sz="2400" b="1"/>
              <a:t>sig</a:t>
            </a:r>
            <a:r>
              <a:rPr lang="en-US" sz="2400"/>
              <a:t> S {f: </a:t>
            </a:r>
            <a:r>
              <a:rPr lang="en-US" sz="2400" b="1"/>
              <a:t>disj</a:t>
            </a:r>
            <a:r>
              <a:rPr lang="en-US" sz="2400"/>
              <a:t> e}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DB71938-7230-4E57-958E-0A348DEF06BF}"/>
              </a:ext>
            </a:extLst>
          </p:cNvPr>
          <p:cNvSpPr/>
          <p:nvPr/>
        </p:nvSpPr>
        <p:spPr>
          <a:xfrm>
            <a:off x="5925901" y="2745570"/>
            <a:ext cx="5681620" cy="1938992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en-US" sz="2400" b="1"/>
              <a:t>sig</a:t>
            </a:r>
            <a:r>
              <a:rPr lang="en-US" sz="2400"/>
              <a:t> S {f: e}</a:t>
            </a:r>
          </a:p>
          <a:p>
            <a:endParaRPr lang="en-US" sz="2400"/>
          </a:p>
          <a:p>
            <a:r>
              <a:rPr lang="en-US" sz="2400" b="1"/>
              <a:t>pred</a:t>
            </a:r>
            <a:r>
              <a:rPr lang="en-US" sz="2400"/>
              <a:t> Every_S_has_a_different_value_for_f {</a:t>
            </a:r>
          </a:p>
          <a:p>
            <a:r>
              <a:rPr lang="en-US" sz="2400"/>
              <a:t>    </a:t>
            </a:r>
            <a:r>
              <a:rPr lang="en-US" sz="2400" b="1"/>
              <a:t>all</a:t>
            </a:r>
            <a:r>
              <a:rPr lang="en-US" sz="2400"/>
              <a:t> a,b: S | a != b =&gt; </a:t>
            </a:r>
            <a:r>
              <a:rPr lang="en-US" sz="2400" b="1"/>
              <a:t>no</a:t>
            </a:r>
            <a:r>
              <a:rPr lang="en-US" sz="2400"/>
              <a:t> a.f &amp; b.f</a:t>
            </a:r>
          </a:p>
          <a:p>
            <a:r>
              <a:rPr lang="en-US" sz="2400"/>
              <a:t>}</a:t>
            </a:r>
          </a:p>
        </p:txBody>
      </p:sp>
      <p:sp>
        <p:nvSpPr>
          <p:cNvPr id="6" name="Arrow: Left-Right 5">
            <a:extLst>
              <a:ext uri="{FF2B5EF4-FFF2-40B4-BE49-F238E27FC236}">
                <a16:creationId xmlns:a16="http://schemas.microsoft.com/office/drawing/2014/main" id="{75EBD929-230D-4169-9A68-D23A84F2B101}"/>
              </a:ext>
            </a:extLst>
          </p:cNvPr>
          <p:cNvSpPr/>
          <p:nvPr/>
        </p:nvSpPr>
        <p:spPr>
          <a:xfrm>
            <a:off x="3591098" y="2745570"/>
            <a:ext cx="2011338" cy="461665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6D3D8BC-324E-4CE2-899A-D7FAF62A2C65}"/>
              </a:ext>
            </a:extLst>
          </p:cNvPr>
          <p:cNvSpPr txBox="1"/>
          <p:nvPr/>
        </p:nvSpPr>
        <p:spPr>
          <a:xfrm>
            <a:off x="4108536" y="2475988"/>
            <a:ext cx="11730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/>
              <a:t>equivalent</a:t>
            </a:r>
          </a:p>
        </p:txBody>
      </p:sp>
    </p:spTree>
    <p:extLst>
      <p:ext uri="{BB962C8B-B14F-4D97-AF65-F5344CB8AC3E}">
        <p14:creationId xmlns:p14="http://schemas.microsoft.com/office/powerpoint/2010/main" val="2253711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4F457D-2470-4510-8E04-C25EF56344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Therefore,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23291D6-DA21-4F6D-9E90-E426622FE288}"/>
              </a:ext>
            </a:extLst>
          </p:cNvPr>
          <p:cNvSpPr/>
          <p:nvPr/>
        </p:nvSpPr>
        <p:spPr>
          <a:xfrm>
            <a:off x="1021000" y="1690689"/>
            <a:ext cx="1911101" cy="461665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en-US" sz="2400" b="1"/>
              <a:t>sig</a:t>
            </a:r>
            <a:r>
              <a:rPr lang="en-US" sz="2400"/>
              <a:t> S {f: </a:t>
            </a:r>
            <a:r>
              <a:rPr lang="en-US" sz="2400" b="1"/>
              <a:t>disj</a:t>
            </a:r>
            <a:r>
              <a:rPr lang="en-US" sz="2400"/>
              <a:t> e}</a:t>
            </a:r>
          </a:p>
        </p:txBody>
      </p:sp>
      <p:sp>
        <p:nvSpPr>
          <p:cNvPr id="6" name="Arrow: Left-Right 5">
            <a:extLst>
              <a:ext uri="{FF2B5EF4-FFF2-40B4-BE49-F238E27FC236}">
                <a16:creationId xmlns:a16="http://schemas.microsoft.com/office/drawing/2014/main" id="{75EBD929-230D-4169-9A68-D23A84F2B101}"/>
              </a:ext>
            </a:extLst>
          </p:cNvPr>
          <p:cNvSpPr/>
          <p:nvPr/>
        </p:nvSpPr>
        <p:spPr>
          <a:xfrm>
            <a:off x="3255566" y="1690688"/>
            <a:ext cx="2011338" cy="461665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6D3D8BC-324E-4CE2-899A-D7FAF62A2C65}"/>
              </a:ext>
            </a:extLst>
          </p:cNvPr>
          <p:cNvSpPr txBox="1"/>
          <p:nvPr/>
        </p:nvSpPr>
        <p:spPr>
          <a:xfrm>
            <a:off x="3773004" y="1421106"/>
            <a:ext cx="11730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/>
              <a:t>equivalent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93EF69A-DED4-4E89-9DA1-1ECDEBD5F366}"/>
              </a:ext>
            </a:extLst>
          </p:cNvPr>
          <p:cNvSpPr/>
          <p:nvPr/>
        </p:nvSpPr>
        <p:spPr>
          <a:xfrm>
            <a:off x="151883" y="4262118"/>
            <a:ext cx="3688638" cy="461665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en-US" sz="2400" b="1"/>
              <a:t>sig</a:t>
            </a:r>
            <a:r>
              <a:rPr lang="en-US" sz="2400"/>
              <a:t> Room {keys: </a:t>
            </a:r>
            <a:r>
              <a:rPr lang="en-US" sz="2400" b="1"/>
              <a:t>disj</a:t>
            </a:r>
            <a:r>
              <a:rPr lang="en-US" sz="2400"/>
              <a:t> </a:t>
            </a:r>
            <a:r>
              <a:rPr lang="en-US" sz="2400" b="1"/>
              <a:t>set</a:t>
            </a:r>
            <a:r>
              <a:rPr lang="en-US" sz="2400"/>
              <a:t> Key}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480864F-3A57-4FD1-B8AE-B0B6DBCA942C}"/>
              </a:ext>
            </a:extLst>
          </p:cNvPr>
          <p:cNvSpPr/>
          <p:nvPr/>
        </p:nvSpPr>
        <p:spPr>
          <a:xfrm>
            <a:off x="5610020" y="4262117"/>
            <a:ext cx="6260368" cy="1938992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en-US" sz="2400" b="1"/>
              <a:t>sig</a:t>
            </a:r>
            <a:r>
              <a:rPr lang="en-US" sz="2400"/>
              <a:t> Room {keys: </a:t>
            </a:r>
            <a:r>
              <a:rPr lang="en-US" sz="2400" b="1"/>
              <a:t>set</a:t>
            </a:r>
            <a:r>
              <a:rPr lang="en-US" sz="2400"/>
              <a:t> Key}</a:t>
            </a:r>
          </a:p>
          <a:p>
            <a:endParaRPr lang="en-US" sz="2400"/>
          </a:p>
          <a:p>
            <a:r>
              <a:rPr lang="en-US" sz="2400" b="1"/>
              <a:t>pred</a:t>
            </a:r>
            <a:r>
              <a:rPr lang="en-US" sz="2400"/>
              <a:t> Every_Room_has_a_different_set_of_keys{</a:t>
            </a:r>
          </a:p>
          <a:p>
            <a:r>
              <a:rPr lang="en-US" sz="2400"/>
              <a:t>    </a:t>
            </a:r>
            <a:r>
              <a:rPr lang="en-US" sz="2400" b="1"/>
              <a:t>all</a:t>
            </a:r>
            <a:r>
              <a:rPr lang="en-US" sz="2400"/>
              <a:t> </a:t>
            </a:r>
            <a:r>
              <a:rPr lang="pt-BR" sz="2400"/>
              <a:t>r, r': Room | r != r' =&gt; </a:t>
            </a:r>
            <a:r>
              <a:rPr lang="pt-BR" sz="2400" b="1"/>
              <a:t>no</a:t>
            </a:r>
            <a:r>
              <a:rPr lang="pt-BR" sz="2400"/>
              <a:t>  r.keys &amp; r'.keys</a:t>
            </a:r>
            <a:endParaRPr lang="en-US" sz="2400"/>
          </a:p>
          <a:p>
            <a:r>
              <a:rPr lang="en-US" sz="2400"/>
              <a:t>}</a:t>
            </a:r>
          </a:p>
        </p:txBody>
      </p:sp>
      <p:sp>
        <p:nvSpPr>
          <p:cNvPr id="10" name="Arrow: Left-Right 9">
            <a:extLst>
              <a:ext uri="{FF2B5EF4-FFF2-40B4-BE49-F238E27FC236}">
                <a16:creationId xmlns:a16="http://schemas.microsoft.com/office/drawing/2014/main" id="{DC13C06C-3C07-4AEA-8718-A35EF2D70235}"/>
              </a:ext>
            </a:extLst>
          </p:cNvPr>
          <p:cNvSpPr/>
          <p:nvPr/>
        </p:nvSpPr>
        <p:spPr>
          <a:xfrm>
            <a:off x="3879752" y="4311993"/>
            <a:ext cx="1730268" cy="461665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4C37FA3-6A33-4B87-B944-240B33C1969F}"/>
              </a:ext>
            </a:extLst>
          </p:cNvPr>
          <p:cNvSpPr txBox="1"/>
          <p:nvPr/>
        </p:nvSpPr>
        <p:spPr>
          <a:xfrm>
            <a:off x="4158380" y="4042411"/>
            <a:ext cx="11730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/>
              <a:t>equivalent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B92DDA0-99AB-417E-B582-0D85E49D641E}"/>
              </a:ext>
            </a:extLst>
          </p:cNvPr>
          <p:cNvSpPr/>
          <p:nvPr/>
        </p:nvSpPr>
        <p:spPr>
          <a:xfrm>
            <a:off x="5610020" y="1690688"/>
            <a:ext cx="5681620" cy="1938992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en-US" sz="2400" b="1"/>
              <a:t>sig</a:t>
            </a:r>
            <a:r>
              <a:rPr lang="en-US" sz="2400"/>
              <a:t> S {f: e}</a:t>
            </a:r>
          </a:p>
          <a:p>
            <a:endParaRPr lang="en-US" sz="2400"/>
          </a:p>
          <a:p>
            <a:r>
              <a:rPr lang="en-US" sz="2400" b="1"/>
              <a:t>pred</a:t>
            </a:r>
            <a:r>
              <a:rPr lang="en-US" sz="2400"/>
              <a:t> Every_S_has_a_different_value_for_f {</a:t>
            </a:r>
          </a:p>
          <a:p>
            <a:r>
              <a:rPr lang="en-US" sz="2400"/>
              <a:t>    </a:t>
            </a:r>
            <a:r>
              <a:rPr lang="en-US" sz="2400" b="1"/>
              <a:t>all</a:t>
            </a:r>
            <a:r>
              <a:rPr lang="en-US" sz="2400"/>
              <a:t> a,b: S | a != b =&gt; </a:t>
            </a:r>
            <a:r>
              <a:rPr lang="en-US" sz="2400" b="1"/>
              <a:t>no</a:t>
            </a:r>
            <a:r>
              <a:rPr lang="en-US" sz="2400"/>
              <a:t> a.f &amp; b.f</a:t>
            </a:r>
          </a:p>
          <a:p>
            <a:r>
              <a:rPr lang="en-US" sz="240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5005439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</TotalTime>
  <Words>491</Words>
  <Application>Microsoft Office PowerPoint</Application>
  <PresentationFormat>Widescreen</PresentationFormat>
  <Paragraphs>100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Consolas</vt:lpstr>
      <vt:lpstr>Office Theme</vt:lpstr>
      <vt:lpstr>Each hotel guest has a set of keys and no two guests have the same key</vt:lpstr>
      <vt:lpstr>We want each room to have its own unique set of keys</vt:lpstr>
      <vt:lpstr>PowerPoint Presentation</vt:lpstr>
      <vt:lpstr>PowerPoint Presentation</vt:lpstr>
      <vt:lpstr>Here’s one approach to constraining keys</vt:lpstr>
      <vt:lpstr>Here’s another approach</vt:lpstr>
      <vt:lpstr>Are the two approaches equivalent?</vt:lpstr>
      <vt:lpstr>The book Software Abstractions says (p. 274)</vt:lpstr>
      <vt:lpstr>Therefore,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Each hotel guest has a set of keys and no two guests have the same key</dc:title>
  <dc:creator>Costello, Roger L.</dc:creator>
  <cp:lastModifiedBy>Costello, Roger L.</cp:lastModifiedBy>
  <cp:revision>12</cp:revision>
  <dcterms:created xsi:type="dcterms:W3CDTF">2018-04-02T18:32:09Z</dcterms:created>
  <dcterms:modified xsi:type="dcterms:W3CDTF">2018-04-03T20:38:09Z</dcterms:modified>
</cp:coreProperties>
</file>