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DD626-4174-4D82-8AC5-EE67EF315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777A08-E40C-45FA-8B5C-919923CEF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C8CA1-0B8B-4AEF-B0D8-5D2F1D3A3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D176C-FA80-4503-9DE0-6444C71A2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BBEB6-20C1-4738-A68E-37A04AAE2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7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149BE-583F-4413-A58B-423765B7A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24F3D7-CC5B-4D85-ADD5-EEC1D36F9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4127D-FAF7-4DA0-B726-EBF8A9E7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6EBFD-8BD7-4720-9B74-02AE0A852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2FB0B-62C8-484B-B262-DA3F91A64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1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2ECE28-E968-40F5-BAA7-9A6285F53A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E19DA-66FB-4845-A0D2-74DC4068B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D860E-4511-4499-B29A-BF9338A8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97EB6-CDE2-4849-8CF9-386FE9EE0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1B92C-DF23-4ABA-8BD6-9AB8C7CA0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8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28074-6BC2-4A68-99AE-A1419F50B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0C7BB-DE5A-4841-9928-EE4590D0B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A54A0-15C2-43D8-B54E-207905BE7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374C3-19ED-4710-BADF-7E03C21B6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96754-5532-43FE-A7CB-4411885D5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2E957-916A-4269-ADF2-0A88BA2A4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54ABD-1BB7-4F20-B2DC-2498AF870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7A738-A87F-40FB-8B6B-6CF257139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6BFC9-330B-4605-A2FB-C5CBC88C0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B23D6-F440-471B-96AF-1DCA810B0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77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BD048-DB23-4E63-B826-C8D3CE046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809C0-DC90-44EB-984E-D1E5AA99E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8BA3EA-05C3-4D23-BF40-D3FDE9986F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42D4B-7D78-458A-9354-55EC9EDB0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AB94D6-BA72-4A21-B4DC-F51D01866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87051C-3BA9-4204-BC21-9324F605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0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93369-AE0D-49FB-B6B4-F794DB24B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574512-DCF6-41F9-97E5-2B03651B1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FBB62D-E1B5-49EB-8ECD-668A3C1CA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FC8ED-6910-4B03-A6AA-3C3E2D842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0F2EE4-5D4F-4CFB-BCD3-17F5185794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FFF578-C3E3-4D08-8524-173198B0E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A4A98-5717-4361-AF71-8F0453F73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42863-8583-4FEB-AAFA-2FCD5C74F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8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EA629-3009-4E53-B455-1327AE3DC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B4F6D-44DB-439E-BFB3-CEDC02C48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BCD72D-BC49-4727-9E9F-D9808C671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C8333A-F2C4-4780-8005-89A37B704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66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9A7FEF-B1E7-40AF-A3B3-ABD2D51C2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4543D2-2B4E-4E80-85D4-0D30C7AC8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730F5-505C-4E10-9B00-D783311EF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8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F1CCB-0AEE-42C5-B920-31515575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8CB2D-1CAF-4BBD-8C3B-924CBE4B9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3D0052-3E74-42D4-AB49-D251A5365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8CE85-5809-41E9-84CF-E20D30518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06615-5336-4FA4-BD38-CC3793B3C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7B5A9B-0971-47A3-9E36-BEFFC79C0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61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7D1EF-90F3-4B19-9236-39601FA8C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9A3E11-858C-4B37-9869-30771964A8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F7DEE1-F166-4EE9-9C8D-AC479B01F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66581E-EE57-49AF-BF9C-123BD430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CA6C1E-1EEB-47A3-BEBE-E1D857576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0A4D73-CDCA-4C68-A775-D29D0ABBE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689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9FE07-A646-435F-B9CE-DA945C56E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2C1F76-561E-4C5D-B8BB-F913AAC51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2C202-36D7-4486-88BC-0E39374C84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54C77-085C-43FA-9EB7-774F67A2C428}" type="datetimeFigureOut">
              <a:rPr lang="en-US" smtClean="0"/>
              <a:t>3/24/2018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5FAFB-2C0C-432A-A83D-CDE179E38C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A6588-A9E4-4080-89C7-CFDCB0AC56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AEC86-491F-453D-8111-47AA45717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86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615F2-7284-4166-B6D1-77862016E6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Multiple Inheritance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0C75B96-F220-4ECA-8DE5-A318EF6044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8443" y="5730096"/>
            <a:ext cx="2599113" cy="936711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March 24, 2018</a:t>
            </a:r>
          </a:p>
        </p:txBody>
      </p:sp>
    </p:spTree>
    <p:extLst>
      <p:ext uri="{BB962C8B-B14F-4D97-AF65-F5344CB8AC3E}">
        <p14:creationId xmlns:p14="http://schemas.microsoft.com/office/powerpoint/2010/main" val="1642130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35063-2CCB-406B-B0E4-E74F4EA6D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E383D-4780-404D-BDBD-763D8BD76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Each basketball player is a person.</a:t>
            </a:r>
          </a:p>
          <a:p>
            <a:r>
              <a:rPr lang="en-US"/>
              <a:t>Each man is a person.</a:t>
            </a:r>
          </a:p>
          <a:p>
            <a:r>
              <a:rPr lang="en-US"/>
              <a:t>LeBron James is a basketball player. </a:t>
            </a:r>
          </a:p>
          <a:p>
            <a:r>
              <a:rPr lang="en-US"/>
              <a:t>LeBron James is a man.</a:t>
            </a:r>
          </a:p>
        </p:txBody>
      </p:sp>
    </p:spTree>
    <p:extLst>
      <p:ext uri="{BB962C8B-B14F-4D97-AF65-F5344CB8AC3E}">
        <p14:creationId xmlns:p14="http://schemas.microsoft.com/office/powerpoint/2010/main" val="1672913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35063-2CCB-406B-B0E4-E74F4EA6D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Fun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E383D-4780-404D-BDBD-763D8BD76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93724" cy="2164484"/>
          </a:xfrm>
        </p:spPr>
        <p:txBody>
          <a:bodyPr/>
          <a:lstStyle/>
          <a:p>
            <a:r>
              <a:rPr lang="en-US"/>
              <a:t>Each basketball player is a person.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Each man is a person.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LeBron James is a basketball player. 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LeBron James is a man.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FCF3C7-59CC-49C9-81C5-0C657BCE98C9}"/>
              </a:ext>
            </a:extLst>
          </p:cNvPr>
          <p:cNvSpPr/>
          <p:nvPr/>
        </p:nvSpPr>
        <p:spPr>
          <a:xfrm>
            <a:off x="6731924" y="1975254"/>
            <a:ext cx="4621876" cy="449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A4564E-594D-45F6-A166-A67269777B19}"/>
              </a:ext>
            </a:extLst>
          </p:cNvPr>
          <p:cNvSpPr txBox="1"/>
          <p:nvPr/>
        </p:nvSpPr>
        <p:spPr>
          <a:xfrm>
            <a:off x="8524226" y="1513589"/>
            <a:ext cx="1037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person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8593AF-BBB9-4CA1-AF14-CD781E188EA2}"/>
              </a:ext>
            </a:extLst>
          </p:cNvPr>
          <p:cNvSpPr/>
          <p:nvPr/>
        </p:nvSpPr>
        <p:spPr>
          <a:xfrm>
            <a:off x="8977745" y="3690851"/>
            <a:ext cx="2194560" cy="847898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basketball player</a:t>
            </a:r>
          </a:p>
        </p:txBody>
      </p:sp>
    </p:spTree>
    <p:extLst>
      <p:ext uri="{BB962C8B-B14F-4D97-AF65-F5344CB8AC3E}">
        <p14:creationId xmlns:p14="http://schemas.microsoft.com/office/powerpoint/2010/main" val="325215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35063-2CCB-406B-B0E4-E74F4EA6D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Fun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E383D-4780-404D-BDBD-763D8BD76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28855" cy="2280862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Each basketball player is a person.</a:t>
            </a:r>
          </a:p>
          <a:p>
            <a:r>
              <a:rPr lang="en-US"/>
              <a:t>Each man is a person.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LeBron James is a basketball player. 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LeBron James is a man.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FCF3C7-59CC-49C9-81C5-0C657BCE98C9}"/>
              </a:ext>
            </a:extLst>
          </p:cNvPr>
          <p:cNvSpPr/>
          <p:nvPr/>
        </p:nvSpPr>
        <p:spPr>
          <a:xfrm>
            <a:off x="6731924" y="1975254"/>
            <a:ext cx="4621876" cy="449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A4564E-594D-45F6-A166-A67269777B19}"/>
              </a:ext>
            </a:extLst>
          </p:cNvPr>
          <p:cNvSpPr txBox="1"/>
          <p:nvPr/>
        </p:nvSpPr>
        <p:spPr>
          <a:xfrm>
            <a:off x="8524226" y="1513589"/>
            <a:ext cx="1037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person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25C0E80-454A-4158-A1BA-B05950140471}"/>
              </a:ext>
            </a:extLst>
          </p:cNvPr>
          <p:cNvSpPr/>
          <p:nvPr/>
        </p:nvSpPr>
        <p:spPr>
          <a:xfrm>
            <a:off x="7381702" y="3424844"/>
            <a:ext cx="2061556" cy="184542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man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3C21E1A-EEB2-4BCE-8146-4F91232E7DF4}"/>
              </a:ext>
            </a:extLst>
          </p:cNvPr>
          <p:cNvSpPr/>
          <p:nvPr/>
        </p:nvSpPr>
        <p:spPr>
          <a:xfrm>
            <a:off x="8977745" y="3690851"/>
            <a:ext cx="2194560" cy="847898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basketball player</a:t>
            </a:r>
          </a:p>
        </p:txBody>
      </p:sp>
    </p:spTree>
    <p:extLst>
      <p:ext uri="{BB962C8B-B14F-4D97-AF65-F5344CB8AC3E}">
        <p14:creationId xmlns:p14="http://schemas.microsoft.com/office/powerpoint/2010/main" val="507061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35063-2CCB-406B-B0E4-E74F4EA6D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Fun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E383D-4780-404D-BDBD-763D8BD76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28855" cy="2280862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Each basketball player is a person.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Each man is a person.</a:t>
            </a:r>
          </a:p>
          <a:p>
            <a:r>
              <a:rPr lang="en-US"/>
              <a:t>LeBron James is a basketball player. 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LeBron James is a man.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FCF3C7-59CC-49C9-81C5-0C657BCE98C9}"/>
              </a:ext>
            </a:extLst>
          </p:cNvPr>
          <p:cNvSpPr/>
          <p:nvPr/>
        </p:nvSpPr>
        <p:spPr>
          <a:xfrm>
            <a:off x="6731924" y="1975254"/>
            <a:ext cx="4621876" cy="449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A4564E-594D-45F6-A166-A67269777B19}"/>
              </a:ext>
            </a:extLst>
          </p:cNvPr>
          <p:cNvSpPr txBox="1"/>
          <p:nvPr/>
        </p:nvSpPr>
        <p:spPr>
          <a:xfrm>
            <a:off x="8524226" y="1513589"/>
            <a:ext cx="1037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person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25C0E80-454A-4158-A1BA-B05950140471}"/>
              </a:ext>
            </a:extLst>
          </p:cNvPr>
          <p:cNvSpPr/>
          <p:nvPr/>
        </p:nvSpPr>
        <p:spPr>
          <a:xfrm>
            <a:off x="7381702" y="3424844"/>
            <a:ext cx="2061556" cy="184542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man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268DDA6-17F0-4615-8C70-9C9375B74E99}"/>
              </a:ext>
            </a:extLst>
          </p:cNvPr>
          <p:cNvSpPr/>
          <p:nvPr/>
        </p:nvSpPr>
        <p:spPr>
          <a:xfrm>
            <a:off x="8977745" y="3690851"/>
            <a:ext cx="2194560" cy="847898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basketball player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4FE6483-E8DB-4B55-B1CA-F22657A3B0B0}"/>
              </a:ext>
            </a:extLst>
          </p:cNvPr>
          <p:cNvSpPr/>
          <p:nvPr/>
        </p:nvSpPr>
        <p:spPr>
          <a:xfrm>
            <a:off x="9177251" y="4106487"/>
            <a:ext cx="133004" cy="18288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2587017-450E-46AD-AE55-BA75DAE8D03D}"/>
              </a:ext>
            </a:extLst>
          </p:cNvPr>
          <p:cNvCxnSpPr/>
          <p:nvPr/>
        </p:nvCxnSpPr>
        <p:spPr>
          <a:xfrm>
            <a:off x="9177251" y="3125585"/>
            <a:ext cx="66502" cy="980902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F99E62D-D269-455A-9F93-D5899BC602D9}"/>
              </a:ext>
            </a:extLst>
          </p:cNvPr>
          <p:cNvSpPr txBox="1"/>
          <p:nvPr/>
        </p:nvSpPr>
        <p:spPr>
          <a:xfrm>
            <a:off x="8524226" y="2678613"/>
            <a:ext cx="1894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LeBron James</a:t>
            </a:r>
          </a:p>
        </p:txBody>
      </p:sp>
    </p:spTree>
    <p:extLst>
      <p:ext uri="{BB962C8B-B14F-4D97-AF65-F5344CB8AC3E}">
        <p14:creationId xmlns:p14="http://schemas.microsoft.com/office/powerpoint/2010/main" val="1859857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35063-2CCB-406B-B0E4-E74F4EA6D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Fun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E383D-4780-404D-BDBD-763D8BD76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28855" cy="2280862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Each basketball player is a person.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Each man is a person.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LeBron James is a basketball player. </a:t>
            </a:r>
          </a:p>
          <a:p>
            <a:r>
              <a:rPr lang="en-US"/>
              <a:t>LeBron James is a man.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FCF3C7-59CC-49C9-81C5-0C657BCE98C9}"/>
              </a:ext>
            </a:extLst>
          </p:cNvPr>
          <p:cNvSpPr/>
          <p:nvPr/>
        </p:nvSpPr>
        <p:spPr>
          <a:xfrm>
            <a:off x="6731924" y="1975254"/>
            <a:ext cx="4621876" cy="449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A4564E-594D-45F6-A166-A67269777B19}"/>
              </a:ext>
            </a:extLst>
          </p:cNvPr>
          <p:cNvSpPr txBox="1"/>
          <p:nvPr/>
        </p:nvSpPr>
        <p:spPr>
          <a:xfrm>
            <a:off x="8524226" y="1513589"/>
            <a:ext cx="1037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person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25C0E80-454A-4158-A1BA-B05950140471}"/>
              </a:ext>
            </a:extLst>
          </p:cNvPr>
          <p:cNvSpPr/>
          <p:nvPr/>
        </p:nvSpPr>
        <p:spPr>
          <a:xfrm>
            <a:off x="7381702" y="3424844"/>
            <a:ext cx="2061556" cy="1845425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tx1"/>
                </a:solidFill>
              </a:rPr>
              <a:t>man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268DDA6-17F0-4615-8C70-9C9375B74E99}"/>
              </a:ext>
            </a:extLst>
          </p:cNvPr>
          <p:cNvSpPr/>
          <p:nvPr/>
        </p:nvSpPr>
        <p:spPr>
          <a:xfrm>
            <a:off x="8977745" y="3690851"/>
            <a:ext cx="2194560" cy="847898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basketball player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4FE6483-E8DB-4B55-B1CA-F22657A3B0B0}"/>
              </a:ext>
            </a:extLst>
          </p:cNvPr>
          <p:cNvSpPr/>
          <p:nvPr/>
        </p:nvSpPr>
        <p:spPr>
          <a:xfrm>
            <a:off x="9177251" y="4106487"/>
            <a:ext cx="133004" cy="18288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2587017-450E-46AD-AE55-BA75DAE8D03D}"/>
              </a:ext>
            </a:extLst>
          </p:cNvPr>
          <p:cNvCxnSpPr/>
          <p:nvPr/>
        </p:nvCxnSpPr>
        <p:spPr>
          <a:xfrm>
            <a:off x="9177251" y="3125585"/>
            <a:ext cx="66502" cy="980902"/>
          </a:xfrm>
          <a:prstGeom prst="straightConnector1">
            <a:avLst/>
          </a:prstGeom>
          <a:ln w="28575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F99E62D-D269-455A-9F93-D5899BC602D9}"/>
              </a:ext>
            </a:extLst>
          </p:cNvPr>
          <p:cNvSpPr txBox="1"/>
          <p:nvPr/>
        </p:nvSpPr>
        <p:spPr>
          <a:xfrm>
            <a:off x="8524226" y="2678613"/>
            <a:ext cx="1894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LeBron James</a:t>
            </a:r>
          </a:p>
        </p:txBody>
      </p:sp>
    </p:spTree>
    <p:extLst>
      <p:ext uri="{BB962C8B-B14F-4D97-AF65-F5344CB8AC3E}">
        <p14:creationId xmlns:p14="http://schemas.microsoft.com/office/powerpoint/2010/main" val="3205973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35063-2CCB-406B-B0E4-E74F4EA6D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Fun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E383D-4780-404D-BDBD-763D8BD76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28855" cy="2280862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Each basketball player is a person.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Each man is a person.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LeBron James is a basketball player. 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LeBron James is a man.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BCB3D0-7B4E-493E-8CD5-1B02A68322CE}"/>
              </a:ext>
            </a:extLst>
          </p:cNvPr>
          <p:cNvSpPr txBox="1"/>
          <p:nvPr/>
        </p:nvSpPr>
        <p:spPr>
          <a:xfrm>
            <a:off x="8645236" y="1690688"/>
            <a:ext cx="1046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person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4148468-E1FC-4861-9F60-CC3AA79074DB}"/>
              </a:ext>
            </a:extLst>
          </p:cNvPr>
          <p:cNvSpPr txBox="1"/>
          <p:nvPr/>
        </p:nvSpPr>
        <p:spPr>
          <a:xfrm>
            <a:off x="7598603" y="2554586"/>
            <a:ext cx="739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man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C6F596-71B9-44A5-94E3-0C54238FC7FF}"/>
              </a:ext>
            </a:extLst>
          </p:cNvPr>
          <p:cNvSpPr txBox="1"/>
          <p:nvPr/>
        </p:nvSpPr>
        <p:spPr>
          <a:xfrm>
            <a:off x="9691869" y="2554586"/>
            <a:ext cx="2293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basketball player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FC1EF80-A3D0-468D-974F-134D8942B49E}"/>
              </a:ext>
            </a:extLst>
          </p:cNvPr>
          <p:cNvCxnSpPr>
            <a:stCxn id="9" idx="2"/>
            <a:endCxn id="12" idx="0"/>
          </p:cNvCxnSpPr>
          <p:nvPr/>
        </p:nvCxnSpPr>
        <p:spPr>
          <a:xfrm flipH="1">
            <a:off x="7968256" y="2152353"/>
            <a:ext cx="1200297" cy="40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485F269-99DA-4E20-B734-79ACADC0C158}"/>
              </a:ext>
            </a:extLst>
          </p:cNvPr>
          <p:cNvCxnSpPr>
            <a:stCxn id="9" idx="2"/>
            <a:endCxn id="13" idx="0"/>
          </p:cNvCxnSpPr>
          <p:nvPr/>
        </p:nvCxnSpPr>
        <p:spPr>
          <a:xfrm>
            <a:off x="9168553" y="2152353"/>
            <a:ext cx="1670297" cy="40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AD94EEB-4AB2-4AC9-B154-59B0DE73007C}"/>
              </a:ext>
            </a:extLst>
          </p:cNvPr>
          <p:cNvSpPr txBox="1"/>
          <p:nvPr/>
        </p:nvSpPr>
        <p:spPr>
          <a:xfrm>
            <a:off x="8677723" y="3418484"/>
            <a:ext cx="1894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LeBron James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A952B4D-3CA2-494F-94FB-3BCD5878AA9D}"/>
              </a:ext>
            </a:extLst>
          </p:cNvPr>
          <p:cNvCxnSpPr>
            <a:stCxn id="13" idx="2"/>
            <a:endCxn id="21" idx="0"/>
          </p:cNvCxnSpPr>
          <p:nvPr/>
        </p:nvCxnSpPr>
        <p:spPr>
          <a:xfrm flipH="1">
            <a:off x="9625194" y="3016251"/>
            <a:ext cx="1213656" cy="40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D6E39CA-EC61-4FB5-AE02-687B01660585}"/>
              </a:ext>
            </a:extLst>
          </p:cNvPr>
          <p:cNvCxnSpPr>
            <a:stCxn id="12" idx="2"/>
            <a:endCxn id="21" idx="0"/>
          </p:cNvCxnSpPr>
          <p:nvPr/>
        </p:nvCxnSpPr>
        <p:spPr>
          <a:xfrm>
            <a:off x="7968256" y="3016251"/>
            <a:ext cx="1656938" cy="40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xplosion: 14 Points 25">
            <a:extLst>
              <a:ext uri="{FF2B5EF4-FFF2-40B4-BE49-F238E27FC236}">
                <a16:creationId xmlns:a16="http://schemas.microsoft.com/office/drawing/2014/main" id="{DAA7668A-0252-4B05-BC1A-26283F513831}"/>
              </a:ext>
            </a:extLst>
          </p:cNvPr>
          <p:cNvSpPr/>
          <p:nvPr/>
        </p:nvSpPr>
        <p:spPr>
          <a:xfrm>
            <a:off x="7572508" y="3880149"/>
            <a:ext cx="4238721" cy="2078182"/>
          </a:xfrm>
          <a:prstGeom prst="irregularSeal2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multiple inheritance</a:t>
            </a:r>
          </a:p>
        </p:txBody>
      </p:sp>
    </p:spTree>
    <p:extLst>
      <p:ext uri="{BB962C8B-B14F-4D97-AF65-F5344CB8AC3E}">
        <p14:creationId xmlns:p14="http://schemas.microsoft.com/office/powerpoint/2010/main" val="4201183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E886C6-DF83-4F4C-97DC-7DA2EA9E46D3}"/>
              </a:ext>
            </a:extLst>
          </p:cNvPr>
          <p:cNvSpPr/>
          <p:nvPr/>
        </p:nvSpPr>
        <p:spPr>
          <a:xfrm>
            <a:off x="903316" y="1548814"/>
            <a:ext cx="6096000" cy="267765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sz="2400" b="1"/>
              <a:t>sig</a:t>
            </a:r>
            <a:r>
              <a:rPr lang="en-US" sz="2400"/>
              <a:t> person {}</a:t>
            </a:r>
          </a:p>
          <a:p>
            <a:r>
              <a:rPr lang="en-US" sz="2400" b="1"/>
              <a:t>sig</a:t>
            </a:r>
            <a:r>
              <a:rPr lang="en-US" sz="2400"/>
              <a:t> basketball_player </a:t>
            </a:r>
            <a:r>
              <a:rPr lang="en-US" sz="2400" b="1"/>
              <a:t>in</a:t>
            </a:r>
            <a:r>
              <a:rPr lang="en-US" sz="2400"/>
              <a:t> person {}</a:t>
            </a:r>
          </a:p>
          <a:p>
            <a:r>
              <a:rPr lang="en-US" sz="2400" b="1"/>
              <a:t>sig</a:t>
            </a:r>
            <a:r>
              <a:rPr lang="en-US" sz="2400"/>
              <a:t> man </a:t>
            </a:r>
            <a:r>
              <a:rPr lang="en-US" sz="2400" b="1"/>
              <a:t>in</a:t>
            </a:r>
            <a:r>
              <a:rPr lang="en-US" sz="2400"/>
              <a:t> person {}</a:t>
            </a:r>
          </a:p>
          <a:p>
            <a:endParaRPr lang="en-US" sz="2400"/>
          </a:p>
          <a:p>
            <a:r>
              <a:rPr lang="en-US" sz="2400" b="1"/>
              <a:t>one</a:t>
            </a:r>
            <a:r>
              <a:rPr lang="en-US" sz="2400"/>
              <a:t> </a:t>
            </a:r>
            <a:r>
              <a:rPr lang="en-US" sz="2400" b="1"/>
              <a:t>sig</a:t>
            </a:r>
            <a:r>
              <a:rPr lang="en-US" sz="2400"/>
              <a:t> LeBron_James </a:t>
            </a:r>
            <a:r>
              <a:rPr lang="en-US" sz="2400" b="1"/>
              <a:t>in</a:t>
            </a:r>
            <a:r>
              <a:rPr lang="en-US" sz="2400"/>
              <a:t> basketball_player {} </a:t>
            </a:r>
          </a:p>
          <a:p>
            <a:endParaRPr lang="en-US" sz="2400"/>
          </a:p>
          <a:p>
            <a:r>
              <a:rPr lang="en-US" sz="2400" b="1"/>
              <a:t>fact</a:t>
            </a:r>
            <a:r>
              <a:rPr lang="en-US" sz="2400"/>
              <a:t> {LeBron_James </a:t>
            </a:r>
            <a:r>
              <a:rPr lang="en-US" sz="2400" b="1"/>
              <a:t>in</a:t>
            </a:r>
            <a:r>
              <a:rPr lang="en-US" sz="2400"/>
              <a:t> man}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F6B1FB-141D-475E-AEF8-4FB61218E200}"/>
              </a:ext>
            </a:extLst>
          </p:cNvPr>
          <p:cNvSpPr txBox="1"/>
          <p:nvPr/>
        </p:nvSpPr>
        <p:spPr>
          <a:xfrm>
            <a:off x="8645236" y="1690688"/>
            <a:ext cx="10466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person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0B12E3-5D00-4C76-B9ED-569E94A29931}"/>
              </a:ext>
            </a:extLst>
          </p:cNvPr>
          <p:cNvSpPr txBox="1"/>
          <p:nvPr/>
        </p:nvSpPr>
        <p:spPr>
          <a:xfrm>
            <a:off x="7598603" y="2554586"/>
            <a:ext cx="739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man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143EB2-2786-41BB-A364-522DC93211B7}"/>
              </a:ext>
            </a:extLst>
          </p:cNvPr>
          <p:cNvSpPr txBox="1"/>
          <p:nvPr/>
        </p:nvSpPr>
        <p:spPr>
          <a:xfrm>
            <a:off x="9691869" y="2554586"/>
            <a:ext cx="2293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basketball player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4EFAAB1-5B0D-45FF-BDF5-5FDC2E74745B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7968256" y="2152353"/>
            <a:ext cx="1200297" cy="40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2A9188E-8D2D-40DD-AB0E-A9C146A51DF8}"/>
              </a:ext>
            </a:extLst>
          </p:cNvPr>
          <p:cNvCxnSpPr>
            <a:stCxn id="5" idx="2"/>
            <a:endCxn id="7" idx="0"/>
          </p:cNvCxnSpPr>
          <p:nvPr/>
        </p:nvCxnSpPr>
        <p:spPr>
          <a:xfrm>
            <a:off x="9168553" y="2152353"/>
            <a:ext cx="1670297" cy="40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F74D619-B2F9-4498-951F-FDC91D60A93C}"/>
              </a:ext>
            </a:extLst>
          </p:cNvPr>
          <p:cNvSpPr txBox="1"/>
          <p:nvPr/>
        </p:nvSpPr>
        <p:spPr>
          <a:xfrm>
            <a:off x="8677723" y="3418484"/>
            <a:ext cx="1894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LeBron James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6062A1-2CCD-4C76-A20B-2459C17B3DFC}"/>
              </a:ext>
            </a:extLst>
          </p:cNvPr>
          <p:cNvCxnSpPr>
            <a:stCxn id="7" idx="2"/>
            <a:endCxn id="10" idx="0"/>
          </p:cNvCxnSpPr>
          <p:nvPr/>
        </p:nvCxnSpPr>
        <p:spPr>
          <a:xfrm flipH="1">
            <a:off x="9625194" y="3016251"/>
            <a:ext cx="1213656" cy="40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2299CC-26D9-4A5A-B8F3-6CC93DE6AD62}"/>
              </a:ext>
            </a:extLst>
          </p:cNvPr>
          <p:cNvCxnSpPr>
            <a:stCxn id="6" idx="2"/>
            <a:endCxn id="10" idx="0"/>
          </p:cNvCxnSpPr>
          <p:nvPr/>
        </p:nvCxnSpPr>
        <p:spPr>
          <a:xfrm>
            <a:off x="7968256" y="3016251"/>
            <a:ext cx="1656938" cy="402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6256AB3-AF33-413C-965E-EF3CA4991D65}"/>
              </a:ext>
            </a:extLst>
          </p:cNvPr>
          <p:cNvCxnSpPr>
            <a:cxnSpLocks/>
          </p:cNvCxnSpPr>
          <p:nvPr/>
        </p:nvCxnSpPr>
        <p:spPr>
          <a:xfrm flipV="1">
            <a:off x="4555375" y="3317926"/>
            <a:ext cx="4315277" cy="56222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3ADB2D1-FC42-465A-A95A-D8C7956C3892}"/>
              </a:ext>
            </a:extLst>
          </p:cNvPr>
          <p:cNvCxnSpPr/>
          <p:nvPr/>
        </p:nvCxnSpPr>
        <p:spPr>
          <a:xfrm>
            <a:off x="6601630" y="3217367"/>
            <a:ext cx="3402071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8DE1D7A-7E62-4C45-B3BC-727DDBE95022}"/>
              </a:ext>
            </a:extLst>
          </p:cNvPr>
          <p:cNvSpPr txBox="1"/>
          <p:nvPr/>
        </p:nvSpPr>
        <p:spPr>
          <a:xfrm>
            <a:off x="1430725" y="4448932"/>
            <a:ext cx="4803821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chemeClr val="bg1"/>
                </a:solidFill>
              </a:rPr>
              <a:t>To implement multiple inheritance, supplement a subset signature with a fact.</a:t>
            </a:r>
          </a:p>
        </p:txBody>
      </p:sp>
    </p:spTree>
    <p:extLst>
      <p:ext uri="{BB962C8B-B14F-4D97-AF65-F5344CB8AC3E}">
        <p14:creationId xmlns:p14="http://schemas.microsoft.com/office/powerpoint/2010/main" val="2053909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113E7C-4DCC-4BE4-AC47-FC5E29F43CD4}"/>
              </a:ext>
            </a:extLst>
          </p:cNvPr>
          <p:cNvSpPr/>
          <p:nvPr/>
        </p:nvSpPr>
        <p:spPr>
          <a:xfrm>
            <a:off x="2183474" y="634690"/>
            <a:ext cx="7775171" cy="489364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chemeClr val="bg1">
                    <a:lumMod val="65000"/>
                  </a:schemeClr>
                </a:solidFill>
              </a:rPr>
              <a:t>sig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 person {}</a:t>
            </a:r>
          </a:p>
          <a:p>
            <a:r>
              <a:rPr lang="en-US" sz="2400" b="1">
                <a:solidFill>
                  <a:schemeClr val="bg1">
                    <a:lumMod val="65000"/>
                  </a:schemeClr>
                </a:solidFill>
              </a:rPr>
              <a:t>sig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 basketball_player </a:t>
            </a:r>
            <a:r>
              <a:rPr lang="en-US" sz="2400" b="1">
                <a:solidFill>
                  <a:schemeClr val="bg1">
                    <a:lumMod val="65000"/>
                  </a:schemeClr>
                </a:solidFill>
              </a:rPr>
              <a:t>in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 person {}</a:t>
            </a:r>
          </a:p>
          <a:p>
            <a:r>
              <a:rPr lang="en-US" sz="2400" b="1">
                <a:solidFill>
                  <a:schemeClr val="bg1">
                    <a:lumMod val="65000"/>
                  </a:schemeClr>
                </a:solidFill>
              </a:rPr>
              <a:t>sig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 man </a:t>
            </a:r>
            <a:r>
              <a:rPr lang="en-US" sz="2400" b="1">
                <a:solidFill>
                  <a:schemeClr val="bg1">
                    <a:lumMod val="65000"/>
                  </a:schemeClr>
                </a:solidFill>
              </a:rPr>
              <a:t>in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 person {}</a:t>
            </a:r>
          </a:p>
          <a:p>
            <a:endParaRPr lang="en-US" sz="240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2400" b="1">
                <a:solidFill>
                  <a:schemeClr val="bg1">
                    <a:lumMod val="65000"/>
                  </a:schemeClr>
                </a:solidFill>
              </a:rPr>
              <a:t>one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2400" b="1">
                <a:solidFill>
                  <a:schemeClr val="bg1">
                    <a:lumMod val="65000"/>
                  </a:schemeClr>
                </a:solidFill>
              </a:rPr>
              <a:t>sig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 LeBron_James </a:t>
            </a:r>
            <a:r>
              <a:rPr lang="en-US" sz="2400" b="1">
                <a:solidFill>
                  <a:schemeClr val="bg1">
                    <a:lumMod val="65000"/>
                  </a:schemeClr>
                </a:solidFill>
              </a:rPr>
              <a:t>in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 basketball_player {} </a:t>
            </a:r>
          </a:p>
          <a:p>
            <a:endParaRPr lang="en-US" sz="240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2400" b="1">
                <a:solidFill>
                  <a:schemeClr val="bg1">
                    <a:lumMod val="65000"/>
                  </a:schemeClr>
                </a:solidFill>
              </a:rPr>
              <a:t>fact</a:t>
            </a:r>
            <a:r>
              <a:rPr lang="en-US" sz="2400">
                <a:solidFill>
                  <a:schemeClr val="bg1">
                    <a:lumMod val="65000"/>
                  </a:schemeClr>
                </a:solidFill>
              </a:rPr>
              <a:t> {LeBron_James in man}</a:t>
            </a:r>
          </a:p>
          <a:p>
            <a:endParaRPr lang="en-US" sz="2400"/>
          </a:p>
          <a:p>
            <a:r>
              <a:rPr lang="en-US" sz="2400" b="1"/>
              <a:t>assert</a:t>
            </a:r>
            <a:r>
              <a:rPr lang="en-US" sz="2400"/>
              <a:t> LeBron_James_is_a_basketball_player_and_a_man {</a:t>
            </a:r>
          </a:p>
          <a:p>
            <a:r>
              <a:rPr lang="en-US" sz="2400"/>
              <a:t>    (LeBron_James </a:t>
            </a:r>
            <a:r>
              <a:rPr lang="en-US" sz="2400" b="1"/>
              <a:t>in</a:t>
            </a:r>
            <a:r>
              <a:rPr lang="en-US" sz="2400"/>
              <a:t> basketball_player) </a:t>
            </a:r>
            <a:r>
              <a:rPr lang="en-US" sz="2400" b="1"/>
              <a:t>and</a:t>
            </a:r>
          </a:p>
          <a:p>
            <a:r>
              <a:rPr lang="en-US" sz="2400"/>
              <a:t>    (LeBron_James </a:t>
            </a:r>
            <a:r>
              <a:rPr lang="en-US" sz="2400" b="1"/>
              <a:t>in</a:t>
            </a:r>
            <a:r>
              <a:rPr lang="en-US" sz="2400"/>
              <a:t> man)</a:t>
            </a:r>
          </a:p>
          <a:p>
            <a:r>
              <a:rPr lang="en-US" sz="2400"/>
              <a:t>}</a:t>
            </a:r>
          </a:p>
          <a:p>
            <a:r>
              <a:rPr lang="en-US" sz="2400" b="1"/>
              <a:t>check</a:t>
            </a:r>
            <a:r>
              <a:rPr lang="en-US" sz="2400"/>
              <a:t> LeBron_James_is_a_basketball_player_and_a_man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C9E590-268B-428F-99CB-E18C4C42B29B}"/>
              </a:ext>
            </a:extLst>
          </p:cNvPr>
          <p:cNvSpPr txBox="1"/>
          <p:nvPr/>
        </p:nvSpPr>
        <p:spPr>
          <a:xfrm>
            <a:off x="2576946" y="5868786"/>
            <a:ext cx="3638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No counterexamples found.</a:t>
            </a:r>
          </a:p>
        </p:txBody>
      </p:sp>
    </p:spTree>
    <p:extLst>
      <p:ext uri="{BB962C8B-B14F-4D97-AF65-F5344CB8AC3E}">
        <p14:creationId xmlns:p14="http://schemas.microsoft.com/office/powerpoint/2010/main" val="2891749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351</Words>
  <Application>Microsoft Office PowerPoint</Application>
  <PresentationFormat>Widescreen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Multiple Inheritance</vt:lpstr>
      <vt:lpstr>Fun facts</vt:lpstr>
      <vt:lpstr>Fun facts</vt:lpstr>
      <vt:lpstr>Fun facts</vt:lpstr>
      <vt:lpstr>Fun facts</vt:lpstr>
      <vt:lpstr>Fun facts</vt:lpstr>
      <vt:lpstr>Fun facts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 Inheritance</dc:title>
  <dc:creator>Costello, Roger L.</dc:creator>
  <cp:lastModifiedBy>Costello, Roger L.</cp:lastModifiedBy>
  <cp:revision>9</cp:revision>
  <dcterms:created xsi:type="dcterms:W3CDTF">2018-03-20T21:45:16Z</dcterms:created>
  <dcterms:modified xsi:type="dcterms:W3CDTF">2018-03-24T18:39:12Z</dcterms:modified>
</cp:coreProperties>
</file>